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44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5" r:id="rId6"/>
    <p:sldId id="276" r:id="rId7"/>
    <p:sldId id="277" r:id="rId8"/>
    <p:sldId id="278" r:id="rId9"/>
    <p:sldId id="279" r:id="rId10"/>
    <p:sldId id="281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24464A-5958-42A6-9160-B22B11599C2E}" v="99" dt="2020-05-26T23:29:49.501"/>
    <p1510:client id="{47FF2594-0E5F-4D9B-A371-69170071B2AB}" v="130" dt="2020-05-26T18:05:48.764"/>
    <p1510:client id="{58D98471-D2AF-44FD-A241-F0F2CAFC737F}" v="483" dt="2020-05-26T16:56:48.262"/>
    <p1510:client id="{76DA12CC-F3FF-467C-8B84-9921CBACA35A}" v="227" dt="2020-05-25T22:41:26.524"/>
    <p1510:client id="{CCDF6E44-D595-4372-9B1C-5AC06C6D24FB}" v="10" dt="2020-05-26T23:31:35.177"/>
    <p1510:client id="{ED4227F8-0B60-48C0-83A4-3C5AB063244D}" v="14" dt="2020-05-26T17:11:50.451"/>
    <p1510:client id="{FE0C2F3F-EC69-430B-9567-F8DEE3A65B18}" v="95" dt="2020-05-26T17:10:30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7F2D40-DF92-4ADE-A761-CBF896599C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F42E9-55BA-437C-85B3-324B4E2BF2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81A9-CFC2-4640-899E-DD3E177BE50A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DF0FD-84A5-462F-A0AC-B2CEF6020C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5C710-014C-4C89-9B64-843B9863CE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605DA-80A8-4B7B-B889-6C5700BB4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39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E50F4-C55A-473A-A70B-4B042EF011A9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44625-0ADF-4414-89A2-9E135F0C8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2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08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65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94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6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42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35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95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s://view.genial.ly/5e94926082c07e0d8584cac2/learning-experience-%20challenges-untitled-geniall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view.genial.ly/5e8a0a1fba81d90dfb5bf4c2/presentation-podela-troskov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7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9709" y="4050264"/>
            <a:ext cx="5700416" cy="1412858"/>
          </a:xfrm>
        </p:spPr>
        <p:txBody>
          <a:bodyPr>
            <a:normAutofit/>
          </a:bodyPr>
          <a:lstStyle/>
          <a:p>
            <a:r>
              <a:rPr lang="en-US" sz="4000" b="1" err="1">
                <a:latin typeface="Arial Black"/>
                <a:cs typeface="Calibri Light"/>
              </a:rPr>
              <a:t>Nastava</a:t>
            </a:r>
            <a:r>
              <a:rPr lang="en-US" sz="4000" b="1">
                <a:latin typeface="Arial Black"/>
                <a:cs typeface="Calibri Light"/>
              </a:rPr>
              <a:t> </a:t>
            </a:r>
            <a:r>
              <a:rPr lang="en-US" sz="4000" b="1" err="1">
                <a:latin typeface="Arial Black"/>
                <a:cs typeface="Calibri Light"/>
              </a:rPr>
              <a:t>na</a:t>
            </a:r>
            <a:r>
              <a:rPr lang="en-US" sz="4000" b="1">
                <a:latin typeface="Arial Black"/>
                <a:cs typeface="Calibri Light"/>
              </a:rPr>
              <a:t> </a:t>
            </a:r>
            <a:r>
              <a:rPr lang="en-US" sz="4000" b="1" err="1">
                <a:latin typeface="Arial Black"/>
                <a:cs typeface="Calibri Light"/>
              </a:rPr>
              <a:t>daljinu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9709" y="5466298"/>
            <a:ext cx="5700416" cy="4011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>
                <a:cs typeface="Calibri"/>
              </a:rPr>
              <a:t>Prof. Karolina </a:t>
            </a:r>
            <a:r>
              <a:rPr lang="en-US" b="1" err="1">
                <a:cs typeface="Calibri"/>
              </a:rPr>
              <a:t>prokopović</a:t>
            </a:r>
            <a:endParaRPr lang="en-US" b="1">
              <a:cs typeface="Calibri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C1A4634-CF00-456C-BBEC-CEAAAAD06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1339066">
            <a:off x="6271701" y="-388326"/>
            <a:ext cx="4860947" cy="4224413"/>
            <a:chOff x="5281603" y="104899"/>
            <a:chExt cx="6910397" cy="6005491"/>
          </a:xfrm>
        </p:grpSpPr>
        <p:sp>
          <p:nvSpPr>
            <p:cNvPr id="105" name="Freeform 13">
              <a:extLst>
                <a:ext uri="{FF2B5EF4-FFF2-40B4-BE49-F238E27FC236}">
                  <a16:creationId xmlns:a16="http://schemas.microsoft.com/office/drawing/2014/main" id="{90EFC584-AC34-453E-8A9C-7BEB89F64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35E9C08F-794C-4E4D-AFF0-0A985895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F1C99F1A-BB7C-49E1-98CF-DE28920915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73B542F9-2D05-417C-A7AD-7AFFB7E0B0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6FF1997A-17D4-4819-9FC2-B884E31044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321503FF-7286-464B-8630-3BA09AB8D0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E8A67DC0-D5C3-472C-AEAD-035EED2C69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5A07BA38-40D5-4536-B326-48FBBFA103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6D5E409-3A71-49C0-95CE-D1538BDE00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670021DA-07B9-4496-8207-A757FAB41D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3B27B1A5-5C41-4BC2-9105-D39F5E0C4E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D5B4BDD0-9FB4-452D-A638-BFD7F32AAC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CCF1E199-162B-4EAA-B5F7-D9163A1FF5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0AE6598-0863-406C-ADA1-A775032624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43371116-3488-4DB2-A304-1F3C5928D1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A908A675-2DB3-443D-9FD0-66C85E1CE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DC278961-7F1D-429D-BEBE-98973C7064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1ADF9F0-31DE-49C4-924E-888A58F0AC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46107732-E440-421D-976A-BD8673768F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D60366E1-EC44-4EFF-A8C6-ECDE627CB9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D9A78416-2D8B-4B20-98C8-1029FD4603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37BE981C-5C80-4E13-9FD8-B35455F759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18F430D8-931C-4E93-9D8C-1357AD8DB0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F4C41E18-8B54-480B-83D8-8176A05391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AFC2AFA4-1C48-4D20-8B9F-8EEA48F3D6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1156742D-7511-44F3-BB8C-4F52C41B96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0F5B4A8E-5A92-468F-AFA9-29EE21CAB3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0B1B3F74-161B-4BC9-9E53-04EAF47627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DD4E709A-22B5-40DA-96AF-AC16C377B5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7CE75552-806C-4FF6-A5C3-3B8DEA629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71B20381-8B16-4D78-9E15-1D8ED59DDB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10C44C95-4178-4E32-BB3A-33475943AF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8EE41B3A-EEFE-4CB9-872E-414F7958D5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52922CEA-12B3-483F-9178-4C62B3CF27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03F5F6A6-C06F-42AE-9FBD-4B3BCB4ACC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661ED679-2530-4361-B95B-B05F1C9415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135C9826-4C9B-4A12-BC07-700ACCD405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3C2E88E6-BE2E-4523-962A-86D55D7D17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27BAF17-D38B-4F1C-B564-BC3B5E5A84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FDD6921-0E35-49D0-B71C-28BBA43752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9955FA46-DEA3-469F-B77D-93DC5E2663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3669F542-38C0-48F1-8AAC-2969D20A50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B710B796-9CE4-4EB4-BF7F-11851B718E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8C0281A4-7AF1-4013-837D-31C95EEEC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9EDB2E49-0514-48F8-BC6A-83DE95F117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B2B6D20-7D59-4DF1-BFD3-A4C5708CF7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5B00B150-B796-4C5C-AC31-98D060282F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A89CD9D5-F74D-4CE0-9C43-EC23B03979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4C1AB5F8-6407-403F-B281-8B192B383F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1C7BFA8A-97EA-4088-A90E-A902C03FB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8D2DC1CD-8EC5-4976-ADEB-2E06164C09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67277F67-4C66-4421-AE77-90895E800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3E05E8F7-5B28-4E47-924C-90D8456CD7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5A85ACD6-DBB1-401A-BBBA-003F9B77AE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7B2C7E58-C86A-4951-B94C-D73FA7FDA4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D02D4B54-E8D9-4A8E-A8AF-D0BA9FDC4A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90138EB-1F72-421B-AEFA-A56128397B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5F559951-B6A6-4E50-BC91-2E2C2D55F2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D77725C9-CDB3-41D2-AFD0-4BFC5F9083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5C36F5EB-F912-43CE-8DBF-86CBC786C6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35FAFC1-CD70-4F35-BEAC-92156D10F2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754F09C1-35B1-4C5D-AFCE-0FF5E43349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23EF58D0-8110-451E-82EC-9D42493F17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C014D619-9F4F-484E-B941-8476F8B1BA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42C3904F-B896-45BD-B89B-F91A955350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3C857C33-5660-41D2-85EF-8DF89C7A18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CD37B5DF-F507-4477-BDDA-A16D866039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82059CCF-A142-4899-9CB2-96989FDB0C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9D54F23F-3CCE-4230-9450-7E0F57C832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7A327725-CC82-4EC4-BC62-404DF8C928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D43BC259-8300-4DA0-B0F4-9D4F96A76A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4587A259-7B5F-4BB1-ACBB-9F8AFE340E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2D793FA1-D76B-4059-9FC6-4A43614CD0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865E1101-60DE-4A2E-83CB-F2120F3EE8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5FC297E9-5BAF-4DFE-98C5-D210C07A62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3088415C-6522-4AB4-8D73-0BEFB4E71B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FCD617DB-B3D3-4213-A9DD-8BA7932B15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1450E7E0-1ACD-47BB-9687-C3FBFEEE80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A595F51C-2E95-4044-B3D8-A2F5964438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A87D73B1-3A33-491F-BA89-51B2839106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" name="Picture 4" descr="night sky with mountains far away on the horizon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54" r="8693" b="-1"/>
          <a:stretch/>
        </p:blipFill>
        <p:spPr>
          <a:xfrm>
            <a:off x="6039178" y="-2008"/>
            <a:ext cx="4787317" cy="3415082"/>
          </a:xfrm>
          <a:custGeom>
            <a:avLst/>
            <a:gdLst/>
            <a:ahLst/>
            <a:cxnLst/>
            <a:rect l="l" t="t" r="r" b="b"/>
            <a:pathLst>
              <a:path w="4411344" h="3146878">
                <a:moveTo>
                  <a:pt x="211873" y="0"/>
                </a:moveTo>
                <a:lnTo>
                  <a:pt x="4199471" y="0"/>
                </a:lnTo>
                <a:lnTo>
                  <a:pt x="4205314" y="11242"/>
                </a:lnTo>
                <a:cubicBezTo>
                  <a:pt x="4337510" y="294369"/>
                  <a:pt x="4411344" y="610214"/>
                  <a:pt x="4411344" y="943304"/>
                </a:cubicBezTo>
                <a:cubicBezTo>
                  <a:pt x="4411344" y="2085328"/>
                  <a:pt x="3543413" y="3024636"/>
                  <a:pt x="2431189" y="3137588"/>
                </a:cubicBezTo>
                <a:lnTo>
                  <a:pt x="2247220" y="3146878"/>
                </a:lnTo>
                <a:lnTo>
                  <a:pt x="2164124" y="3146878"/>
                </a:lnTo>
                <a:lnTo>
                  <a:pt x="1980155" y="3137588"/>
                </a:lnTo>
                <a:cubicBezTo>
                  <a:pt x="867932" y="3024636"/>
                  <a:pt x="0" y="2085328"/>
                  <a:pt x="0" y="943304"/>
                </a:cubicBezTo>
                <a:cubicBezTo>
                  <a:pt x="0" y="610214"/>
                  <a:pt x="73835" y="294369"/>
                  <a:pt x="206030" y="11242"/>
                </a:cubicBezTo>
                <a:close/>
              </a:path>
            </a:pathLst>
          </a:custGeom>
        </p:spPr>
      </p:pic>
      <p:sp>
        <p:nvSpPr>
          <p:cNvPr id="186" name="Rectangle 185">
            <a:extLst>
              <a:ext uri="{FF2B5EF4-FFF2-40B4-BE49-F238E27FC236}">
                <a16:creationId xmlns:a16="http://schemas.microsoft.com/office/drawing/2014/main" id="{73710393-C767-43F2-8FBD-DFC6C6DE6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33" y="4357158"/>
            <a:ext cx="723900" cy="177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24BFFD1D-EF0D-48A3-9398-5E7B37687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9884888">
            <a:off x="-455822" y="254671"/>
            <a:ext cx="6564414" cy="5704814"/>
            <a:chOff x="5281603" y="104899"/>
            <a:chExt cx="6910397" cy="6005491"/>
          </a:xfrm>
        </p:grpSpPr>
        <p:sp>
          <p:nvSpPr>
            <p:cNvPr id="189" name="Freeform 97">
              <a:extLst>
                <a:ext uri="{FF2B5EF4-FFF2-40B4-BE49-F238E27FC236}">
                  <a16:creationId xmlns:a16="http://schemas.microsoft.com/office/drawing/2014/main" id="{689353F2-B99A-4264-BFDB-C10D8AD9C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9F98F031-719D-4CBA-9C8B-E0A16DED2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7F0BF977-B855-4AE5-99C3-F8550048EA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C05AF72D-9C25-41BB-AFCB-D81AB9F0D1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4409F544-D26B-4B8D-A0B1-2B69366CAF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6140E36F-2ED8-4E26-A0A6-22A45C16F0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B0B721E5-9AB8-40F1-B00D-6167560899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009CFBE9-3E08-47A9-B687-16CF8470F5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545ECBDB-CBEA-4FE2-9E19-DE507EB6AC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51074F87-299E-4574-9457-E4F77FCE15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CE00CA3D-9F09-45AE-A510-200EA63E7B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63163250-DF2D-468F-B58F-00BAA42AA1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681CDB55-0C2A-4128-AFAE-E4E44AF7A4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A1A5269C-2089-465D-A3AE-65A3CE6CBB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8819BCAD-CAB9-4FE6-9F21-B85071FB52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FB5EC56C-C8D8-4050-A2D1-B7B3FCCAA1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54491DEA-A55D-4C28-8AA6-9691A9A623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C3D2A244-B4BB-40E3-B23C-5A15E1136B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A00BE7D9-15CD-4F76-8597-011B589BD9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C2903E31-22BB-47A0-BDF6-353CA627EB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28FBC987-7B23-444C-9FC8-ADF3DB98AC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2BD496B3-1F2A-4819-87F8-C5495A4478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78223F66-B81A-4BA8-898A-9296BA7715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A4F6E2F1-3B98-4D0D-A2CC-CD3D340222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0B0DE108-EDF9-4067-B14D-3F17C4178F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F055FFCF-CA93-4598-B922-5EA1194432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87523144-7D36-41B0-86AA-C3B35B135F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9D512F63-F2C0-48C7-82E7-2A84D3F29F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D99DBCA8-4345-4F25-8A39-13AFB2301B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FE38C341-8388-4F81-8CBC-B056FC5B35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3D20619E-EAE0-4725-B705-3D96E4F2BC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C098F849-CF8B-4E75-97B7-14CB4C0AEE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CBDDB4DD-24C7-4C8F-BE07-DC216C48D2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96E2ABB4-F943-4C41-B285-49F7197BB0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203E42AE-9861-4212-A16A-678589A4A9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35CD4731-613E-42C2-A908-A29E0AF020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11001F03-2B3E-4023-8260-E9EA19376B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D7702AAD-5D5B-43DA-8A9F-6221A6FBB7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76E0DD68-D9E9-4561-8866-9A2D4C773F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77220253-1375-4EAE-9C85-48074FA204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DAEA6172-DD83-42B0-A5F8-EF4B4CC9EF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43A7DA82-BA46-4425-BD0B-179C4381EB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BB050357-22AB-495E-B0C2-817819D20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95872618-FD07-41C6-A602-6BA800CA8D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260EBF58-84D1-4B32-9EC8-DF37EB9069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46BFE94F-474A-453D-AE3A-E4D9D48B05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7B3DA309-9228-4CBE-874D-94C7DDF021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45109F74-E11C-47CD-8176-A40CB370C0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8E8D113C-6520-46F0-95D7-D91F597A6A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3B703F40-0099-48A5-B79D-D7FF353A64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46DEE307-85EF-4D2A-A1B3-A8D009DE45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6600D9A5-388A-4962-914B-1E57A004C8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D1D8C77F-83F8-4142-8766-2CDD2E28EA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1214FE36-2FD1-49AD-AA59-F50D2BAB01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B59FD549-6C27-406B-8154-0FEEC74C27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ABBFD3F1-CDDE-47A0-89AD-80663926BF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B1AFA091-C2EE-45A9-9D47-6641B3D009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587CC879-926F-4955-AB23-62E0F3B6A4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4E6EA0EB-77AA-4D8F-A1C9-F0AFA039FC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EEDD9179-D665-453B-8A0D-C8AB157747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BBC4C827-7F4E-4E60-A479-6CCAAC82AD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B8DAB12A-BCD3-43ED-A83B-A624D1665F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50401A41-60CB-4425-AA21-70CDEE8B22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27DB940E-119E-46EA-8B0D-8048C979B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9F999AF0-B77A-4AA0-9E7F-42E13BE7D2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5C14ECD8-D20A-4BB6-BF51-7CD2AF473C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01E0E2E8-C70C-4BAC-AB01-192030B0E1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1A03B16D-75A6-46C2-94F8-7606F808B6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E3410BDA-E31B-490A-B7C8-351F2FE9B7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43741A8F-ACE2-4F43-8F65-B04C4E633D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0EB9D00F-067B-4545-AC39-D926522168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B8D5F767-383B-4436-BEEA-66F30CACC5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99361825-C629-4530-AE2C-7FC66CDDD6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7EE53B6E-474F-4D28-87BC-DB5811B9F0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6763B8F6-C347-40A9-B37B-4EECA39705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BC178CC7-64D9-4B97-B662-2114AEB8F2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3F746BDD-0A58-475C-88FC-C6DA717AE9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D7FA4519-C611-4777-AED5-EDDBCFDC13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6E45A983-6315-4DD7-9BB6-1F68AF308D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5FCA867F-6B2A-4332-98E3-F69F237772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" name="Picture 8" descr="A person sitting at a table using a computer&#10;&#10;Description generated with very high confidence">
            <a:extLst>
              <a:ext uri="{FF2B5EF4-FFF2-40B4-BE49-F238E27FC236}">
                <a16:creationId xmlns:a16="http://schemas.microsoft.com/office/drawing/2014/main" id="{E75F7D44-C8EC-4B62-A1B1-FD8BBDB43E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812" r="13057"/>
          <a:stretch/>
        </p:blipFill>
        <p:spPr>
          <a:xfrm>
            <a:off x="-2334" y="10"/>
            <a:ext cx="5441859" cy="5654930"/>
          </a:xfrm>
          <a:custGeom>
            <a:avLst/>
            <a:gdLst/>
            <a:ahLst/>
            <a:cxnLst/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D24BAA-E4DA-45BD-B51D-1473E7806B7C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23BC13-6700-4428-896A-842931B5EFCB}"/>
              </a:ext>
            </a:extLst>
          </p:cNvPr>
          <p:cNvSpPr txBox="1"/>
          <p:nvPr/>
        </p:nvSpPr>
        <p:spPr>
          <a:xfrm>
            <a:off x="20" y="6362701"/>
            <a:ext cx="12191980" cy="4952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2000">
                <a:solidFill>
                  <a:srgbClr val="FFFFFF"/>
                </a:solidFill>
              </a:rPr>
              <a:t>EKONOMSKA ŠKOLA LESKOVAC</a:t>
            </a: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ght sky with mountains far away on the horizon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381010"/>
            <a:ext cx="12191980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856" y="487109"/>
            <a:ext cx="8746574" cy="2589880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err="1">
                <a:ea typeface="+mn-lt"/>
                <a:cs typeface="+mn-lt"/>
              </a:rPr>
              <a:t>Zamena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učionica</a:t>
            </a:r>
            <a:r>
              <a:rPr lang="en-US" b="1">
                <a:ea typeface="+mn-lt"/>
                <a:cs typeface="+mn-lt"/>
              </a:rPr>
              <a:t> I </a:t>
            </a:r>
            <a:r>
              <a:rPr lang="en-US" b="1" err="1">
                <a:ea typeface="+mn-lt"/>
                <a:cs typeface="+mn-lt"/>
              </a:rPr>
              <a:t>djačkih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klupa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postala</a:t>
            </a:r>
            <a:r>
              <a:rPr lang="en-US" b="1">
                <a:ea typeface="+mn-lt"/>
                <a:cs typeface="+mn-lt"/>
              </a:rPr>
              <a:t> je </a:t>
            </a:r>
            <a:r>
              <a:rPr lang="en-US" b="1" err="1">
                <a:ea typeface="+mn-lt"/>
                <a:cs typeface="+mn-lt"/>
              </a:rPr>
              <a:t>realnost</a:t>
            </a:r>
            <a:r>
              <a:rPr lang="en-US" b="1">
                <a:ea typeface="+mn-lt"/>
                <a:cs typeface="+mn-lt"/>
              </a:rPr>
              <a:t>, </a:t>
            </a:r>
            <a:r>
              <a:rPr lang="en-US" b="1" err="1">
                <a:ea typeface="+mn-lt"/>
                <a:cs typeface="+mn-lt"/>
              </a:rPr>
              <a:t>tako</a:t>
            </a:r>
            <a:r>
              <a:rPr lang="en-US" b="1">
                <a:ea typeface="+mn-lt"/>
                <a:cs typeface="+mn-lt"/>
              </a:rPr>
              <a:t> da </a:t>
            </a:r>
            <a:r>
              <a:rPr lang="en-US" b="1" err="1">
                <a:ea typeface="+mn-lt"/>
                <a:cs typeface="+mn-lt"/>
              </a:rPr>
              <a:t>su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virtuelne</a:t>
            </a:r>
            <a:endParaRPr lang="en-US" b="1">
              <a:cs typeface="Calibri" panose="020F0502020204030204"/>
            </a:endParaRPr>
          </a:p>
          <a:p>
            <a:pPr algn="l"/>
            <a:r>
              <a:rPr lang="en-US" b="1" err="1">
                <a:ea typeface="+mn-lt"/>
                <a:cs typeface="+mn-lt"/>
              </a:rPr>
              <a:t>učionice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postali</a:t>
            </a:r>
            <a:r>
              <a:rPr lang="en-US" b="1">
                <a:ea typeface="+mn-lt"/>
                <a:cs typeface="+mn-lt"/>
              </a:rPr>
              <a:t> mesto </a:t>
            </a:r>
            <a:r>
              <a:rPr lang="en-US" b="1" err="1">
                <a:ea typeface="+mn-lt"/>
                <a:cs typeface="+mn-lt"/>
              </a:rPr>
              <a:t>na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kojem</a:t>
            </a:r>
            <a:r>
              <a:rPr lang="en-US" b="1">
                <a:ea typeface="+mn-lt"/>
                <a:cs typeface="+mn-lt"/>
              </a:rPr>
              <a:t> se </a:t>
            </a:r>
            <a:r>
              <a:rPr lang="en-US" b="1" err="1">
                <a:ea typeface="+mn-lt"/>
                <a:cs typeface="+mn-lt"/>
              </a:rPr>
              <a:t>odvijala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interaktivna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nastava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učenika</a:t>
            </a:r>
            <a:endParaRPr lang="en-US" b="1">
              <a:cs typeface="Calibri" panose="020F0502020204030204"/>
            </a:endParaRPr>
          </a:p>
          <a:p>
            <a:pPr algn="l"/>
            <a:r>
              <a:rPr lang="en-US" b="1">
                <a:ea typeface="+mn-lt"/>
                <a:cs typeface="+mn-lt"/>
              </a:rPr>
              <a:t>I </a:t>
            </a:r>
            <a:r>
              <a:rPr lang="en-US" b="1" err="1">
                <a:ea typeface="+mn-lt"/>
                <a:cs typeface="+mn-lt"/>
              </a:rPr>
              <a:t>nastavnika</a:t>
            </a:r>
            <a:r>
              <a:rPr lang="en-US" b="1">
                <a:ea typeface="+mn-lt"/>
                <a:cs typeface="+mn-lt"/>
              </a:rPr>
              <a:t>. </a:t>
            </a:r>
            <a:r>
              <a:rPr lang="en-US" b="1" err="1">
                <a:ea typeface="+mn-lt"/>
                <a:cs typeface="+mn-lt"/>
              </a:rPr>
              <a:t>Najveći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izazov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su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predstavljali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časovi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solidFill>
                  <a:srgbClr val="00B0F0"/>
                </a:solidFill>
                <a:ea typeface="+mn-lt"/>
                <a:cs typeface="+mn-lt"/>
              </a:rPr>
              <a:t>utvrđivanja</a:t>
            </a:r>
            <a:r>
              <a:rPr lang="en-US" b="1">
                <a:solidFill>
                  <a:srgbClr val="00B0F0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rgbClr val="00B0F0"/>
                </a:solidFill>
                <a:ea typeface="+mn-lt"/>
                <a:cs typeface="+mn-lt"/>
              </a:rPr>
              <a:t>gradiva</a:t>
            </a:r>
            <a:r>
              <a:rPr lang="en-US" b="1">
                <a:solidFill>
                  <a:srgbClr val="00B0F0"/>
                </a:solidFill>
                <a:ea typeface="+mn-lt"/>
                <a:cs typeface="+mn-lt"/>
              </a:rPr>
              <a:t>.</a:t>
            </a:r>
            <a:endParaRPr lang="en-US" b="1">
              <a:solidFill>
                <a:srgbClr val="00B0F0"/>
              </a:solidFill>
              <a:cs typeface="Calibri" panose="020F0502020204030204"/>
            </a:endParaRPr>
          </a:p>
          <a:p>
            <a:pPr algn="l"/>
            <a:r>
              <a:rPr lang="en-US" b="1">
                <a:ea typeface="+mn-lt"/>
                <a:cs typeface="+mn-lt"/>
              </a:rPr>
              <a:t>Oni </a:t>
            </a:r>
            <a:r>
              <a:rPr lang="en-US" b="1" err="1">
                <a:ea typeface="+mn-lt"/>
                <a:cs typeface="+mn-lt"/>
              </a:rPr>
              <a:t>su</a:t>
            </a:r>
            <a:r>
              <a:rPr lang="en-US" b="1">
                <a:ea typeface="+mn-lt"/>
                <a:cs typeface="+mn-lt"/>
              </a:rPr>
              <a:t> se </a:t>
            </a:r>
            <a:r>
              <a:rPr lang="en-US" b="1" err="1">
                <a:ea typeface="+mn-lt"/>
                <a:cs typeface="+mn-lt"/>
              </a:rPr>
              <a:t>odvijali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kroz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solidFill>
                  <a:srgbClr val="00B050"/>
                </a:solidFill>
                <a:ea typeface="+mn-lt"/>
                <a:cs typeface="+mn-lt"/>
              </a:rPr>
              <a:t>kvizove</a:t>
            </a:r>
            <a:r>
              <a:rPr lang="en-US" b="1">
                <a:solidFill>
                  <a:srgbClr val="00B050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rgbClr val="00B050"/>
                </a:solidFill>
                <a:ea typeface="+mn-lt"/>
                <a:cs typeface="+mn-lt"/>
              </a:rPr>
              <a:t>znanja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jer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času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daju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kreativnost</a:t>
            </a:r>
            <a:r>
              <a:rPr lang="en-US" b="1">
                <a:ea typeface="+mn-lt"/>
                <a:cs typeface="+mn-lt"/>
              </a:rPr>
              <a:t>,</a:t>
            </a:r>
            <a:endParaRPr lang="en-US" b="1">
              <a:cs typeface="Calibri" panose="020F0502020204030204"/>
            </a:endParaRPr>
          </a:p>
          <a:p>
            <a:pPr algn="l"/>
            <a:r>
              <a:rPr lang="en-US" b="1" err="1">
                <a:ea typeface="+mn-lt"/>
                <a:cs typeface="+mn-lt"/>
              </a:rPr>
              <a:t>interaktivnost</a:t>
            </a:r>
            <a:r>
              <a:rPr lang="en-US" b="1">
                <a:ea typeface="+mn-lt"/>
                <a:cs typeface="+mn-lt"/>
              </a:rPr>
              <a:t> I </a:t>
            </a:r>
            <a:r>
              <a:rPr lang="en-US" b="1" err="1">
                <a:ea typeface="+mn-lt"/>
                <a:cs typeface="+mn-lt"/>
              </a:rPr>
              <a:t>dinamičnost</a:t>
            </a:r>
            <a:r>
              <a:rPr lang="en-US" b="1">
                <a:ea typeface="+mn-lt"/>
                <a:cs typeface="+mn-lt"/>
              </a:rPr>
              <a:t>. </a:t>
            </a:r>
            <a:r>
              <a:rPr lang="en-US" b="1" err="1">
                <a:ea typeface="+mn-lt"/>
                <a:cs typeface="+mn-lt"/>
              </a:rPr>
              <a:t>Čas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utvrdjivanja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gradiva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ili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sistematizacije</a:t>
            </a:r>
            <a:endParaRPr lang="en-US" b="1">
              <a:cs typeface="Calibri" panose="020F0502020204030204"/>
            </a:endParaRPr>
          </a:p>
          <a:p>
            <a:pPr algn="l"/>
            <a:r>
              <a:rPr lang="en-US" b="1" err="1">
                <a:ea typeface="+mn-lt"/>
                <a:cs typeface="+mn-lt"/>
              </a:rPr>
              <a:t>postaje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zanimljiv</a:t>
            </a:r>
            <a:r>
              <a:rPr lang="en-US" b="1">
                <a:ea typeface="+mn-lt"/>
                <a:cs typeface="+mn-lt"/>
              </a:rPr>
              <a:t> I </a:t>
            </a:r>
            <a:r>
              <a:rPr lang="en-US" b="1" err="1">
                <a:ea typeface="+mn-lt"/>
                <a:cs typeface="+mn-lt"/>
              </a:rPr>
              <a:t>drugačiji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jer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učenici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obnavlju</a:t>
            </a:r>
            <a:r>
              <a:rPr lang="en-US" b="1">
                <a:ea typeface="+mn-lt"/>
                <a:cs typeface="+mn-lt"/>
              </a:rPr>
              <a:t> I </a:t>
            </a:r>
            <a:r>
              <a:rPr lang="en-US" b="1" err="1">
                <a:ea typeface="+mn-lt"/>
                <a:cs typeface="+mn-lt"/>
              </a:rPr>
              <a:t>uče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kroz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kviz</a:t>
            </a:r>
            <a:r>
              <a:rPr lang="en-US" b="1">
                <a:ea typeface="+mn-lt"/>
                <a:cs typeface="+mn-lt"/>
              </a:rPr>
              <a:t> I</a:t>
            </a:r>
            <a:endParaRPr lang="en-US" b="1">
              <a:cs typeface="Calibri" panose="020F0502020204030204"/>
            </a:endParaRPr>
          </a:p>
          <a:p>
            <a:pPr algn="l"/>
            <a:r>
              <a:rPr lang="en-US" b="1" err="1">
                <a:ea typeface="+mn-lt"/>
                <a:cs typeface="+mn-lt"/>
              </a:rPr>
              <a:t>zabavu</a:t>
            </a:r>
            <a:r>
              <a:rPr lang="en-US" b="1">
                <a:ea typeface="+mn-lt"/>
                <a:cs typeface="+mn-lt"/>
              </a:rPr>
              <a:t>.</a:t>
            </a:r>
            <a:endParaRPr lang="en-US" b="1">
              <a:cs typeface="Calibri" panose="020F0502020204030204"/>
            </a:endParaRPr>
          </a:p>
        </p:txBody>
      </p:sp>
      <p:pic>
        <p:nvPicPr>
          <p:cNvPr id="4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038DE35-D767-4FAD-AA5A-324E8D00B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25" y="3070490"/>
            <a:ext cx="6010275" cy="340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11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ght sky with mountains far away on the horizon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3717"/>
            <a:ext cx="12191980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41854" y="114390"/>
            <a:ext cx="11600762" cy="1205443"/>
          </a:xfrm>
        </p:spPr>
        <p:txBody>
          <a:bodyPr>
            <a:normAutofit/>
          </a:bodyPr>
          <a:lstStyle/>
          <a:p>
            <a:pPr algn="ctr"/>
            <a:r>
              <a:rPr lang="en-US">
                <a:ea typeface="+mn-lt"/>
                <a:cs typeface="+mn-lt"/>
              </a:rPr>
              <a:t>Za kviz znanja bio je potreban alat koji nas vodi u sadržaj namenjen</a:t>
            </a:r>
            <a:endParaRPr lang="en-US">
              <a:cs typeface="Calibri" panose="020F0502020204030204"/>
            </a:endParaRPr>
          </a:p>
          <a:p>
            <a:pPr algn="ctr"/>
            <a:r>
              <a:rPr lang="en-US">
                <a:ea typeface="+mn-lt"/>
                <a:cs typeface="+mn-lt"/>
              </a:rPr>
              <a:t>novim generacijama. To je ispunjavala aplikacija genially I platforma</a:t>
            </a:r>
            <a:endParaRPr lang="en-US">
              <a:cs typeface="Calibri" panose="020F0502020204030204"/>
            </a:endParaRPr>
          </a:p>
          <a:p>
            <a:pPr algn="ctr"/>
            <a:r>
              <a:rPr lang="en-US">
                <a:ea typeface="+mn-lt"/>
                <a:cs typeface="+mn-lt"/>
              </a:rPr>
              <a:t>zoom.</a:t>
            </a:r>
            <a:endParaRPr lang="en-US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83633E-8B53-450F-A046-7BB37028DD37}"/>
              </a:ext>
            </a:extLst>
          </p:cNvPr>
          <p:cNvSpPr txBox="1"/>
          <p:nvPr/>
        </p:nvSpPr>
        <p:spPr>
          <a:xfrm>
            <a:off x="665921" y="1784073"/>
            <a:ext cx="341409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>
                    <a:lumMod val="10000"/>
                  </a:schemeClr>
                </a:solidFill>
                <a:ea typeface="+mn-lt"/>
                <a:cs typeface="+mn-lt"/>
              </a:rPr>
              <a:t>Genially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aplikacija</a:t>
            </a:r>
            <a:r>
              <a:rPr lang="en-US" b="1">
                <a:ea typeface="+mn-lt"/>
                <a:cs typeface="+mn-lt"/>
              </a:rPr>
              <a:t> je </a:t>
            </a:r>
            <a:r>
              <a:rPr lang="en-US" b="1" err="1">
                <a:ea typeface="+mn-lt"/>
                <a:cs typeface="+mn-lt"/>
              </a:rPr>
              <a:t>odlična</a:t>
            </a:r>
            <a:r>
              <a:rPr lang="en-US" b="1">
                <a:ea typeface="+mn-lt"/>
                <a:cs typeface="+mn-lt"/>
              </a:rPr>
              <a:t> za </a:t>
            </a:r>
            <a:r>
              <a:rPr lang="en-US" b="1" err="1">
                <a:ea typeface="+mn-lt"/>
                <a:cs typeface="+mn-lt"/>
              </a:rPr>
              <a:t>zanimljive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prezentacije</a:t>
            </a:r>
            <a:r>
              <a:rPr lang="en-US" b="1">
                <a:ea typeface="+mn-lt"/>
                <a:cs typeface="+mn-lt"/>
              </a:rPr>
              <a:t>, video</a:t>
            </a:r>
            <a:endParaRPr lang="en-US" b="1">
              <a:cs typeface="Calibri"/>
            </a:endParaRPr>
          </a:p>
          <a:p>
            <a:r>
              <a:rPr lang="en-US" b="1" err="1">
                <a:ea typeface="+mn-lt"/>
                <a:cs typeface="+mn-lt"/>
              </a:rPr>
              <a:t>materijale</a:t>
            </a:r>
            <a:r>
              <a:rPr lang="en-US" b="1">
                <a:ea typeface="+mn-lt"/>
                <a:cs typeface="+mn-lt"/>
              </a:rPr>
              <a:t> I </a:t>
            </a:r>
            <a:r>
              <a:rPr lang="en-US" b="1" err="1">
                <a:ea typeface="+mn-lt"/>
                <a:cs typeface="+mn-lt"/>
              </a:rPr>
              <a:t>kvizove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znanja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iz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najrazličitijih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oblasti</a:t>
            </a:r>
            <a:r>
              <a:rPr lang="en-US" b="1">
                <a:ea typeface="+mn-lt"/>
                <a:cs typeface="+mn-lt"/>
              </a:rPr>
              <a:t>. </a:t>
            </a:r>
            <a:r>
              <a:rPr lang="en-US" b="1" err="1">
                <a:ea typeface="+mn-lt"/>
                <a:cs typeface="+mn-lt"/>
              </a:rPr>
              <a:t>Platforma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nudi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kreativne</a:t>
            </a:r>
            <a:r>
              <a:rPr lang="en-US" b="1">
                <a:ea typeface="+mn-lt"/>
                <a:cs typeface="+mn-lt"/>
              </a:rPr>
              <a:t>, </a:t>
            </a:r>
            <a:r>
              <a:rPr lang="en-US" b="1" err="1">
                <a:ea typeface="+mn-lt"/>
                <a:cs typeface="+mn-lt"/>
              </a:rPr>
              <a:t>zanimljive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ideje</a:t>
            </a:r>
            <a:r>
              <a:rPr lang="en-US" b="1">
                <a:ea typeface="+mn-lt"/>
                <a:cs typeface="+mn-lt"/>
              </a:rPr>
              <a:t>, lake za </a:t>
            </a:r>
            <a:r>
              <a:rPr lang="en-US" b="1" err="1">
                <a:ea typeface="+mn-lt"/>
                <a:cs typeface="+mn-lt"/>
              </a:rPr>
              <a:t>rukovanje</a:t>
            </a:r>
            <a:r>
              <a:rPr lang="en-US" b="1">
                <a:ea typeface="+mn-lt"/>
                <a:cs typeface="+mn-lt"/>
              </a:rPr>
              <a:t> I </a:t>
            </a:r>
            <a:r>
              <a:rPr lang="en-US" b="1" err="1">
                <a:ea typeface="+mn-lt"/>
                <a:cs typeface="+mn-lt"/>
              </a:rPr>
              <a:t>deljenje</a:t>
            </a:r>
            <a:r>
              <a:rPr lang="en-US" b="1">
                <a:ea typeface="+mn-lt"/>
                <a:cs typeface="+mn-lt"/>
              </a:rPr>
              <a:t>.</a:t>
            </a:r>
            <a:endParaRPr lang="en-US" b="1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51487E-274C-4A96-96ED-6ADDBE61B305}"/>
              </a:ext>
            </a:extLst>
          </p:cNvPr>
          <p:cNvSpPr txBox="1"/>
          <p:nvPr/>
        </p:nvSpPr>
        <p:spPr>
          <a:xfrm>
            <a:off x="7178952" y="4079185"/>
            <a:ext cx="3672094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b="1" err="1">
                <a:ea typeface="+mn-lt"/>
                <a:cs typeface="+mn-lt"/>
              </a:rPr>
              <a:t>Kviz</a:t>
            </a:r>
            <a:r>
              <a:rPr lang="en-US" sz="1500" b="1">
                <a:ea typeface="+mn-lt"/>
                <a:cs typeface="+mn-lt"/>
              </a:rPr>
              <a:t> </a:t>
            </a:r>
            <a:r>
              <a:rPr lang="en-US" sz="1500" b="1" err="1">
                <a:ea typeface="+mn-lt"/>
                <a:cs typeface="+mn-lt"/>
              </a:rPr>
              <a:t>znanja</a:t>
            </a:r>
            <a:r>
              <a:rPr lang="en-US" sz="1500" b="1">
                <a:ea typeface="+mn-lt"/>
                <a:cs typeface="+mn-lt"/>
              </a:rPr>
              <a:t> </a:t>
            </a:r>
            <a:r>
              <a:rPr lang="en-US" sz="1500" b="1" err="1">
                <a:ea typeface="+mn-lt"/>
                <a:cs typeface="+mn-lt"/>
              </a:rPr>
              <a:t>uradjen</a:t>
            </a:r>
            <a:r>
              <a:rPr lang="en-US" sz="1500" b="1">
                <a:ea typeface="+mn-lt"/>
                <a:cs typeface="+mn-lt"/>
              </a:rPr>
              <a:t> u </a:t>
            </a:r>
            <a:r>
              <a:rPr lang="en-US" sz="1500" b="1" err="1">
                <a:ea typeface="+mn-lt"/>
                <a:cs typeface="+mn-lt"/>
              </a:rPr>
              <a:t>aplikaciji</a:t>
            </a:r>
            <a:r>
              <a:rPr lang="en-US" sz="1500" b="1">
                <a:ea typeface="+mn-lt"/>
                <a:cs typeface="+mn-lt"/>
              </a:rPr>
              <a:t> genially </a:t>
            </a:r>
            <a:r>
              <a:rPr lang="en-US" sz="1500" b="1" err="1">
                <a:ea typeface="+mn-lt"/>
                <a:cs typeface="+mn-lt"/>
              </a:rPr>
              <a:t>učenicima</a:t>
            </a:r>
            <a:r>
              <a:rPr lang="en-US" sz="1500" b="1">
                <a:ea typeface="+mn-lt"/>
                <a:cs typeface="+mn-lt"/>
              </a:rPr>
              <a:t> je </a:t>
            </a:r>
            <a:r>
              <a:rPr lang="en-US" sz="1500" b="1" err="1">
                <a:ea typeface="+mn-lt"/>
                <a:cs typeface="+mn-lt"/>
              </a:rPr>
              <a:t>prezentovan</a:t>
            </a:r>
            <a:r>
              <a:rPr lang="en-US" sz="1500" b="1">
                <a:ea typeface="+mn-lt"/>
                <a:cs typeface="+mn-lt"/>
              </a:rPr>
              <a:t> </a:t>
            </a:r>
            <a:r>
              <a:rPr lang="en-US" sz="1500" b="1" err="1">
                <a:ea typeface="+mn-lt"/>
                <a:cs typeface="+mn-lt"/>
              </a:rPr>
              <a:t>preko</a:t>
            </a:r>
            <a:r>
              <a:rPr lang="en-US" sz="1500" b="1">
                <a:ea typeface="+mn-lt"/>
                <a:cs typeface="+mn-lt"/>
              </a:rPr>
              <a:t> </a:t>
            </a:r>
            <a:r>
              <a:rPr lang="en-US" sz="1500" b="1">
                <a:solidFill>
                  <a:schemeClr val="tx2">
                    <a:lumMod val="10000"/>
                  </a:schemeClr>
                </a:solidFill>
                <a:ea typeface="+mn-lt"/>
                <a:cs typeface="+mn-lt"/>
              </a:rPr>
              <a:t>zoom</a:t>
            </a:r>
            <a:r>
              <a:rPr lang="en-US" sz="1500" b="1">
                <a:ea typeface="+mn-lt"/>
                <a:cs typeface="+mn-lt"/>
              </a:rPr>
              <a:t> </a:t>
            </a:r>
            <a:r>
              <a:rPr lang="en-US" sz="1500" b="1" err="1">
                <a:ea typeface="+mn-lt"/>
                <a:cs typeface="+mn-lt"/>
              </a:rPr>
              <a:t>platforme</a:t>
            </a:r>
            <a:r>
              <a:rPr lang="en-US" sz="1500" b="1">
                <a:ea typeface="+mn-lt"/>
                <a:cs typeface="+mn-lt"/>
              </a:rPr>
              <a:t>. </a:t>
            </a:r>
            <a:r>
              <a:rPr lang="en-US" sz="1500" b="1" err="1">
                <a:ea typeface="+mn-lt"/>
                <a:cs typeface="+mn-lt"/>
              </a:rPr>
              <a:t>Ovu</a:t>
            </a:r>
            <a:r>
              <a:rPr lang="en-US" sz="1500" b="1">
                <a:ea typeface="+mn-lt"/>
                <a:cs typeface="+mn-lt"/>
              </a:rPr>
              <a:t> </a:t>
            </a:r>
            <a:r>
              <a:rPr lang="en-US" sz="1500" b="1" err="1">
                <a:ea typeface="+mn-lt"/>
                <a:cs typeface="+mn-lt"/>
              </a:rPr>
              <a:t>modernu</a:t>
            </a:r>
            <a:r>
              <a:rPr lang="en-US" sz="1500" b="1">
                <a:ea typeface="+mn-lt"/>
                <a:cs typeface="+mn-lt"/>
              </a:rPr>
              <a:t> platform je </a:t>
            </a:r>
            <a:r>
              <a:rPr lang="en-US" sz="1500" b="1" err="1">
                <a:ea typeface="+mn-lt"/>
                <a:cs typeface="+mn-lt"/>
              </a:rPr>
              <a:t>moguće</a:t>
            </a:r>
            <a:r>
              <a:rPr lang="en-US" sz="1500" b="1">
                <a:ea typeface="+mn-lt"/>
                <a:cs typeface="+mn-lt"/>
              </a:rPr>
              <a:t> </a:t>
            </a:r>
            <a:r>
              <a:rPr lang="en-US" sz="1500" b="1" err="1">
                <a:ea typeface="+mn-lt"/>
                <a:cs typeface="+mn-lt"/>
              </a:rPr>
              <a:t>koristiti</a:t>
            </a:r>
            <a:r>
              <a:rPr lang="en-US" sz="1500" b="1">
                <a:ea typeface="+mn-lt"/>
                <a:cs typeface="+mn-lt"/>
              </a:rPr>
              <a:t> sa </a:t>
            </a:r>
            <a:r>
              <a:rPr lang="en-US" sz="1500" b="1" err="1">
                <a:ea typeface="+mn-lt"/>
                <a:cs typeface="+mn-lt"/>
              </a:rPr>
              <a:t>različitih</a:t>
            </a:r>
            <a:r>
              <a:rPr lang="en-US" sz="1500" b="1">
                <a:ea typeface="+mn-lt"/>
                <a:cs typeface="+mn-lt"/>
              </a:rPr>
              <a:t> </a:t>
            </a:r>
            <a:r>
              <a:rPr lang="en-US" sz="1500" b="1" err="1">
                <a:ea typeface="+mn-lt"/>
                <a:cs typeface="+mn-lt"/>
              </a:rPr>
              <a:t>uredjaja</a:t>
            </a:r>
            <a:r>
              <a:rPr lang="en-US" sz="1500" b="1">
                <a:ea typeface="+mn-lt"/>
                <a:cs typeface="+mn-lt"/>
              </a:rPr>
              <a:t> a </a:t>
            </a:r>
            <a:r>
              <a:rPr lang="en-US" sz="1500" b="1" err="1">
                <a:ea typeface="+mn-lt"/>
                <a:cs typeface="+mn-lt"/>
              </a:rPr>
              <a:t>što</a:t>
            </a:r>
            <a:r>
              <a:rPr lang="en-US" sz="1500" b="1">
                <a:ea typeface="+mn-lt"/>
                <a:cs typeface="+mn-lt"/>
              </a:rPr>
              <a:t> je </a:t>
            </a:r>
            <a:r>
              <a:rPr lang="en-US" sz="1500" b="1" err="1">
                <a:ea typeface="+mn-lt"/>
                <a:cs typeface="+mn-lt"/>
              </a:rPr>
              <a:t>najbitnije</a:t>
            </a:r>
            <a:r>
              <a:rPr lang="en-US" sz="1500" b="1">
                <a:ea typeface="+mn-lt"/>
                <a:cs typeface="+mn-lt"/>
              </a:rPr>
              <a:t> </a:t>
            </a:r>
            <a:r>
              <a:rPr lang="en-US" sz="1500" b="1" err="1">
                <a:ea typeface="+mn-lt"/>
                <a:cs typeface="+mn-lt"/>
              </a:rPr>
              <a:t>našim</a:t>
            </a:r>
            <a:r>
              <a:rPr lang="en-US" sz="1500" b="1">
                <a:ea typeface="+mn-lt"/>
                <a:cs typeface="+mn-lt"/>
              </a:rPr>
              <a:t> </a:t>
            </a:r>
            <a:r>
              <a:rPr lang="en-US" sz="1500" b="1" err="1">
                <a:ea typeface="+mn-lt"/>
                <a:cs typeface="+mn-lt"/>
              </a:rPr>
              <a:t>učenicma</a:t>
            </a:r>
            <a:r>
              <a:rPr lang="en-US" sz="1500" b="1">
                <a:ea typeface="+mn-lt"/>
                <a:cs typeface="+mn-lt"/>
              </a:rPr>
              <a:t>, I </a:t>
            </a:r>
            <a:r>
              <a:rPr lang="en-US" sz="1500" b="1" err="1">
                <a:ea typeface="+mn-lt"/>
                <a:cs typeface="+mn-lt"/>
              </a:rPr>
              <a:t>putem</a:t>
            </a:r>
            <a:r>
              <a:rPr lang="en-US" sz="1500" b="1">
                <a:ea typeface="+mn-lt"/>
                <a:cs typeface="+mn-lt"/>
              </a:rPr>
              <a:t> </a:t>
            </a:r>
            <a:r>
              <a:rPr lang="en-US" sz="1500" b="1" err="1">
                <a:ea typeface="+mn-lt"/>
                <a:cs typeface="+mn-lt"/>
              </a:rPr>
              <a:t>mobilnih</a:t>
            </a:r>
            <a:r>
              <a:rPr lang="en-US" sz="1500" b="1">
                <a:ea typeface="+mn-lt"/>
                <a:cs typeface="+mn-lt"/>
              </a:rPr>
              <a:t> </a:t>
            </a:r>
            <a:r>
              <a:rPr lang="en-US" sz="1500" b="1" err="1">
                <a:ea typeface="+mn-lt"/>
                <a:cs typeface="+mn-lt"/>
              </a:rPr>
              <a:t>telefona</a:t>
            </a:r>
            <a:r>
              <a:rPr lang="en-US" sz="1500" b="1">
                <a:ea typeface="+mn-lt"/>
                <a:cs typeface="+mn-lt"/>
              </a:rPr>
              <a:t>.</a:t>
            </a:r>
            <a:endParaRPr lang="en-US" sz="1500" b="1">
              <a:cs typeface="Calibri"/>
            </a:endParaRPr>
          </a:p>
          <a:p>
            <a:r>
              <a:rPr lang="en-US" sz="1500" b="1">
                <a:ea typeface="+mn-lt"/>
                <a:cs typeface="+mn-lt"/>
              </a:rPr>
              <a:t>Pa </a:t>
            </a:r>
            <a:r>
              <a:rPr lang="en-US" sz="1500" b="1" err="1">
                <a:ea typeface="+mn-lt"/>
                <a:cs typeface="+mn-lt"/>
              </a:rPr>
              <a:t>kad</a:t>
            </a:r>
            <a:r>
              <a:rPr lang="en-US" sz="1500" b="1">
                <a:ea typeface="+mn-lt"/>
                <a:cs typeface="+mn-lt"/>
              </a:rPr>
              <a:t> </a:t>
            </a:r>
            <a:r>
              <a:rPr lang="en-US" sz="1500" b="1" err="1">
                <a:ea typeface="+mn-lt"/>
                <a:cs typeface="+mn-lt"/>
              </a:rPr>
              <a:t>ih</a:t>
            </a:r>
            <a:r>
              <a:rPr lang="en-US" sz="1500" b="1">
                <a:ea typeface="+mn-lt"/>
                <a:cs typeface="+mn-lt"/>
              </a:rPr>
              <a:t> </a:t>
            </a:r>
            <a:r>
              <a:rPr lang="en-US" sz="1500" b="1" err="1">
                <a:ea typeface="+mn-lt"/>
                <a:cs typeface="+mn-lt"/>
              </a:rPr>
              <a:t>već</a:t>
            </a:r>
            <a:r>
              <a:rPr lang="en-US" sz="1500" b="1">
                <a:ea typeface="+mn-lt"/>
                <a:cs typeface="+mn-lt"/>
              </a:rPr>
              <a:t> </a:t>
            </a:r>
            <a:r>
              <a:rPr lang="en-US" sz="1500" b="1" err="1">
                <a:ea typeface="+mn-lt"/>
                <a:cs typeface="+mn-lt"/>
              </a:rPr>
              <a:t>toliko</a:t>
            </a:r>
            <a:r>
              <a:rPr lang="en-US" sz="1500" b="1">
                <a:ea typeface="+mn-lt"/>
                <a:cs typeface="+mn-lt"/>
              </a:rPr>
              <a:t> </a:t>
            </a:r>
            <a:r>
              <a:rPr lang="en-US" sz="1500" b="1" err="1">
                <a:ea typeface="+mn-lt"/>
                <a:cs typeface="+mn-lt"/>
              </a:rPr>
              <a:t>koristimo</a:t>
            </a:r>
            <a:r>
              <a:rPr lang="en-US" sz="1500" b="1">
                <a:ea typeface="+mn-lt"/>
                <a:cs typeface="+mn-lt"/>
              </a:rPr>
              <a:t>, </a:t>
            </a:r>
            <a:r>
              <a:rPr lang="en-US" sz="1500" b="1" err="1">
                <a:ea typeface="+mn-lt"/>
                <a:cs typeface="+mn-lt"/>
              </a:rPr>
              <a:t>iskoristimo</a:t>
            </a:r>
            <a:r>
              <a:rPr lang="en-US" sz="1500" b="1">
                <a:ea typeface="+mn-lt"/>
                <a:cs typeface="+mn-lt"/>
              </a:rPr>
              <a:t> </a:t>
            </a:r>
            <a:r>
              <a:rPr lang="en-US" sz="1500" b="1" err="1">
                <a:ea typeface="+mn-lt"/>
                <a:cs typeface="+mn-lt"/>
              </a:rPr>
              <a:t>ih</a:t>
            </a:r>
            <a:r>
              <a:rPr lang="en-US" sz="1500" b="1">
                <a:ea typeface="+mn-lt"/>
                <a:cs typeface="+mn-lt"/>
              </a:rPr>
              <a:t> za </a:t>
            </a:r>
            <a:r>
              <a:rPr lang="en-US" sz="1500" b="1" err="1">
                <a:ea typeface="+mn-lt"/>
                <a:cs typeface="+mn-lt"/>
              </a:rPr>
              <a:t>učenje</a:t>
            </a:r>
            <a:r>
              <a:rPr lang="en-US" sz="1500" b="1">
                <a:ea typeface="+mn-lt"/>
                <a:cs typeface="+mn-lt"/>
              </a:rPr>
              <a:t>.</a:t>
            </a:r>
            <a:endParaRPr lang="en-US" sz="1500" b="1">
              <a:cs typeface="Calibri"/>
            </a:endParaRPr>
          </a:p>
          <a:p>
            <a:r>
              <a:rPr lang="en-US" sz="1500" b="1">
                <a:ea typeface="+mn-lt"/>
                <a:cs typeface="+mn-lt"/>
              </a:rPr>
              <a:t>Zar </a:t>
            </a:r>
            <a:r>
              <a:rPr lang="en-US" sz="1500" b="1" err="1">
                <a:ea typeface="+mn-lt"/>
                <a:cs typeface="+mn-lt"/>
              </a:rPr>
              <a:t>nije</a:t>
            </a:r>
            <a:r>
              <a:rPr lang="en-US" sz="1500" b="1">
                <a:ea typeface="+mn-lt"/>
                <a:cs typeface="+mn-lt"/>
              </a:rPr>
              <a:t> </a:t>
            </a:r>
            <a:r>
              <a:rPr lang="en-US" sz="1500" b="1" err="1">
                <a:ea typeface="+mn-lt"/>
                <a:cs typeface="+mn-lt"/>
              </a:rPr>
              <a:t>divno</a:t>
            </a:r>
            <a:r>
              <a:rPr lang="en-US" sz="1500" b="1">
                <a:ea typeface="+mn-lt"/>
                <a:cs typeface="+mn-lt"/>
              </a:rPr>
              <a:t> </a:t>
            </a:r>
            <a:r>
              <a:rPr lang="en-US" sz="1500" b="1" err="1">
                <a:ea typeface="+mn-lt"/>
                <a:cs typeface="+mn-lt"/>
              </a:rPr>
              <a:t>sticati</a:t>
            </a:r>
            <a:r>
              <a:rPr lang="en-US" sz="1500" b="1">
                <a:ea typeface="+mn-lt"/>
                <a:cs typeface="+mn-lt"/>
              </a:rPr>
              <a:t> nova I </a:t>
            </a:r>
            <a:r>
              <a:rPr lang="en-US" sz="1500" b="1" err="1">
                <a:ea typeface="+mn-lt"/>
                <a:cs typeface="+mn-lt"/>
              </a:rPr>
              <a:t>obnavljati</a:t>
            </a:r>
            <a:r>
              <a:rPr lang="en-US" sz="1500" b="1">
                <a:ea typeface="+mn-lt"/>
                <a:cs typeface="+mn-lt"/>
              </a:rPr>
              <a:t> </a:t>
            </a:r>
            <a:r>
              <a:rPr lang="en-US" sz="1500" b="1" err="1">
                <a:ea typeface="+mn-lt"/>
                <a:cs typeface="+mn-lt"/>
              </a:rPr>
              <a:t>stara</a:t>
            </a:r>
            <a:r>
              <a:rPr lang="en-US" sz="1500" b="1">
                <a:ea typeface="+mn-lt"/>
                <a:cs typeface="+mn-lt"/>
              </a:rPr>
              <a:t> </a:t>
            </a:r>
            <a:r>
              <a:rPr lang="en-US" sz="1500" b="1" err="1">
                <a:ea typeface="+mn-lt"/>
                <a:cs typeface="+mn-lt"/>
              </a:rPr>
              <a:t>znanja</a:t>
            </a:r>
            <a:r>
              <a:rPr lang="en-US" sz="1500" b="1">
                <a:ea typeface="+mn-lt"/>
                <a:cs typeface="+mn-lt"/>
              </a:rPr>
              <a:t> </a:t>
            </a:r>
            <a:r>
              <a:rPr lang="en-US" sz="1500" b="1" err="1">
                <a:ea typeface="+mn-lt"/>
                <a:cs typeface="+mn-lt"/>
              </a:rPr>
              <a:t>iz</a:t>
            </a:r>
            <a:r>
              <a:rPr lang="en-US" sz="1500" b="1">
                <a:ea typeface="+mn-lt"/>
                <a:cs typeface="+mn-lt"/>
              </a:rPr>
              <a:t> </a:t>
            </a:r>
            <a:r>
              <a:rPr lang="en-US" sz="1500" b="1" err="1">
                <a:ea typeface="+mn-lt"/>
                <a:cs typeface="+mn-lt"/>
              </a:rPr>
              <a:t>udobnosti</a:t>
            </a:r>
            <a:r>
              <a:rPr lang="en-US" sz="1500" b="1">
                <a:ea typeface="+mn-lt"/>
                <a:cs typeface="+mn-lt"/>
              </a:rPr>
              <a:t> </a:t>
            </a:r>
            <a:r>
              <a:rPr lang="en-US" sz="1500" b="1" err="1">
                <a:ea typeface="+mn-lt"/>
                <a:cs typeface="+mn-lt"/>
              </a:rPr>
              <a:t>svoje</a:t>
            </a:r>
            <a:r>
              <a:rPr lang="en-US" sz="1500" b="1">
                <a:ea typeface="+mn-lt"/>
                <a:cs typeface="+mn-lt"/>
              </a:rPr>
              <a:t> </a:t>
            </a:r>
            <a:r>
              <a:rPr lang="en-US" sz="1500" b="1" err="1">
                <a:ea typeface="+mn-lt"/>
                <a:cs typeface="+mn-lt"/>
              </a:rPr>
              <a:t>fotelje</a:t>
            </a:r>
            <a:r>
              <a:rPr lang="en-US" sz="1500" b="1">
                <a:ea typeface="+mn-lt"/>
                <a:cs typeface="+mn-lt"/>
              </a:rPr>
              <a:t>?</a:t>
            </a:r>
            <a:endParaRPr lang="en-US" sz="1500" b="1">
              <a:cs typeface="Calibri" panose="020F0502020204030204"/>
            </a:endParaRPr>
          </a:p>
        </p:txBody>
      </p:sp>
      <p:sp>
        <p:nvSpPr>
          <p:cNvPr id="7" name="Flowchart: Data 6">
            <a:extLst>
              <a:ext uri="{FF2B5EF4-FFF2-40B4-BE49-F238E27FC236}">
                <a16:creationId xmlns:a16="http://schemas.microsoft.com/office/drawing/2014/main" id="{771EACB8-E7A7-49E9-8B9D-694303647FB1}"/>
              </a:ext>
            </a:extLst>
          </p:cNvPr>
          <p:cNvSpPr/>
          <p:nvPr/>
        </p:nvSpPr>
        <p:spPr>
          <a:xfrm rot="480000">
            <a:off x="5354864" y="1334816"/>
            <a:ext cx="546652" cy="5433390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A picture containing drawing, food&#10;&#10;Description generated with very high confidence">
            <a:extLst>
              <a:ext uri="{FF2B5EF4-FFF2-40B4-BE49-F238E27FC236}">
                <a16:creationId xmlns:a16="http://schemas.microsoft.com/office/drawing/2014/main" id="{43E733DA-38C2-442A-919B-E7E827F53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57" y="4050692"/>
            <a:ext cx="3621157" cy="1895723"/>
          </a:xfrm>
          <a:prstGeom prst="rect">
            <a:avLst/>
          </a:prstGeom>
        </p:spPr>
      </p:pic>
      <p:pic>
        <p:nvPicPr>
          <p:cNvPr id="9" name="Picture 9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A67AC0AA-26D9-4AF1-A9E8-9BF2E8150C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1131" y="1566241"/>
            <a:ext cx="4234069" cy="231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7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ght sky with mountains far away on the horizon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198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935" y="311516"/>
            <a:ext cx="11413573" cy="221716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b="1" err="1">
                <a:ea typeface="+mn-lt"/>
                <a:cs typeface="+mn-lt"/>
              </a:rPr>
              <a:t>Kviz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znanja</a:t>
            </a:r>
            <a:r>
              <a:rPr lang="en-US" b="1">
                <a:ea typeface="+mn-lt"/>
                <a:cs typeface="+mn-lt"/>
              </a:rPr>
              <a:t> je </a:t>
            </a:r>
            <a:r>
              <a:rPr lang="en-US" b="1" err="1">
                <a:ea typeface="+mn-lt"/>
                <a:cs typeface="+mn-lt"/>
              </a:rPr>
              <a:t>korišćen</a:t>
            </a:r>
            <a:r>
              <a:rPr lang="en-US" b="1">
                <a:ea typeface="+mn-lt"/>
                <a:cs typeface="+mn-lt"/>
              </a:rPr>
              <a:t> za </a:t>
            </a:r>
            <a:r>
              <a:rPr lang="en-US" b="1" err="1">
                <a:ea typeface="+mn-lt"/>
                <a:cs typeface="+mn-lt"/>
              </a:rPr>
              <a:t>Čas</a:t>
            </a:r>
            <a:r>
              <a:rPr lang="en-US" b="1">
                <a:ea typeface="+mn-lt"/>
                <a:cs typeface="+mn-lt"/>
              </a:rPr>
              <a:t> </a:t>
            </a:r>
            <a:r>
              <a:rPr lang="en-US" b="1" err="1">
                <a:ea typeface="+mn-lt"/>
                <a:cs typeface="+mn-lt"/>
              </a:rPr>
              <a:t>utvrđivanja</a:t>
            </a:r>
            <a:r>
              <a:rPr lang="en-US" b="1">
                <a:ea typeface="+mn-lt"/>
                <a:cs typeface="+mn-lt"/>
              </a:rPr>
              <a:t>, </a:t>
            </a:r>
            <a:r>
              <a:rPr lang="en-US" b="1" err="1">
                <a:ea typeface="+mn-lt"/>
                <a:cs typeface="+mn-lt"/>
              </a:rPr>
              <a:t>iz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predmeta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osnovi</a:t>
            </a:r>
            <a:r>
              <a:rPr lang="en-US" b="1">
                <a:ea typeface="+mn-lt"/>
                <a:cs typeface="+mn-lt"/>
              </a:rPr>
              <a:t>  </a:t>
            </a:r>
            <a:r>
              <a:rPr lang="en-US" b="1" err="1">
                <a:ea typeface="+mn-lt"/>
                <a:cs typeface="+mn-lt"/>
              </a:rPr>
              <a:t>ekonimje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na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kome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su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učenici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na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zanimljiv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način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proverili</a:t>
            </a:r>
            <a:r>
              <a:rPr lang="en-US" b="1">
                <a:ea typeface="+mn-lt"/>
                <a:cs typeface="+mn-lt"/>
              </a:rPr>
              <a:t> I </a:t>
            </a:r>
            <a:r>
              <a:rPr lang="en-US" b="1" err="1">
                <a:ea typeface="+mn-lt"/>
                <a:cs typeface="+mn-lt"/>
              </a:rPr>
              <a:t>proširili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svoja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znanja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na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temu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solidFill>
                  <a:schemeClr val="tx2">
                    <a:lumMod val="10000"/>
                  </a:schemeClr>
                </a:solidFill>
                <a:latin typeface="Arial Black"/>
                <a:ea typeface="+mn-lt"/>
                <a:cs typeface="+mn-lt"/>
              </a:rPr>
              <a:t>Ulaganja</a:t>
            </a:r>
            <a:r>
              <a:rPr lang="en-US" b="1">
                <a:solidFill>
                  <a:schemeClr val="tx2">
                    <a:lumMod val="10000"/>
                  </a:schemeClr>
                </a:solidFill>
                <a:latin typeface="Arial Black"/>
                <a:ea typeface="+mn-lt"/>
                <a:cs typeface="+mn-lt"/>
              </a:rPr>
              <a:t> u </a:t>
            </a:r>
            <a:r>
              <a:rPr lang="en-US" b="1" err="1">
                <a:solidFill>
                  <a:schemeClr val="tx2">
                    <a:lumMod val="10000"/>
                  </a:schemeClr>
                </a:solidFill>
                <a:latin typeface="Arial Black"/>
                <a:ea typeface="+mn-lt"/>
                <a:cs typeface="+mn-lt"/>
              </a:rPr>
              <a:t>reprodukciju</a:t>
            </a:r>
            <a:r>
              <a:rPr lang="en-US" b="1">
                <a:solidFill>
                  <a:schemeClr val="tx2">
                    <a:lumMod val="10000"/>
                  </a:schemeClr>
                </a:solidFill>
                <a:ea typeface="+mn-lt"/>
                <a:cs typeface="+mn-lt"/>
              </a:rPr>
              <a:t>.</a:t>
            </a:r>
            <a:endParaRPr lang="en-US" b="1">
              <a:solidFill>
                <a:schemeClr val="tx2">
                  <a:lumMod val="10000"/>
                </a:schemeClr>
              </a:solidFill>
              <a:cs typeface="Calibri" panose="020F0502020204030204"/>
            </a:endParaRPr>
          </a:p>
          <a:p>
            <a:pPr algn="ctr"/>
            <a:r>
              <a:rPr lang="en-US" b="1">
                <a:ea typeface="+mn-lt"/>
                <a:cs typeface="+mn-lt"/>
              </a:rPr>
              <a:t> U </a:t>
            </a:r>
            <a:r>
              <a:rPr lang="en-US" b="1" err="1">
                <a:ea typeface="+mn-lt"/>
                <a:cs typeface="+mn-lt"/>
              </a:rPr>
              <a:t>ovm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slučaju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korišćena</a:t>
            </a:r>
            <a:r>
              <a:rPr lang="en-US" b="1">
                <a:ea typeface="+mn-lt"/>
                <a:cs typeface="+mn-lt"/>
              </a:rPr>
              <a:t> je </a:t>
            </a:r>
            <a:r>
              <a:rPr lang="en-US" b="1" err="1">
                <a:ea typeface="+mn-lt"/>
                <a:cs typeface="+mn-lt"/>
              </a:rPr>
              <a:t>opcija</a:t>
            </a:r>
            <a:r>
              <a:rPr lang="en-US" b="1">
                <a:ea typeface="+mn-lt"/>
                <a:cs typeface="+mn-lt"/>
              </a:rPr>
              <a:t> sa </a:t>
            </a:r>
            <a:r>
              <a:rPr lang="en-US" b="1" err="1">
                <a:ea typeface="+mn-lt"/>
                <a:cs typeface="+mn-lt"/>
              </a:rPr>
              <a:t>jednim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tačnim</a:t>
            </a:r>
            <a:r>
              <a:rPr lang="en-US" b="1">
                <a:ea typeface="+mn-lt"/>
                <a:cs typeface="+mn-lt"/>
              </a:rPr>
              <a:t> I vise</a:t>
            </a:r>
            <a:endParaRPr lang="en-US" b="1">
              <a:cs typeface="Calibri" panose="020F0502020204030204"/>
            </a:endParaRPr>
          </a:p>
          <a:p>
            <a:pPr algn="ctr"/>
            <a:r>
              <a:rPr lang="en-US" b="1" err="1">
                <a:ea typeface="+mn-lt"/>
                <a:cs typeface="+mn-lt"/>
              </a:rPr>
              <a:t>netačnih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odgovora</a:t>
            </a:r>
            <a:r>
              <a:rPr lang="en-US" b="1">
                <a:ea typeface="+mn-lt"/>
                <a:cs typeface="+mn-lt"/>
              </a:rPr>
              <a:t>. </a:t>
            </a:r>
            <a:r>
              <a:rPr lang="en-US" b="1" err="1">
                <a:ea typeface="+mn-lt"/>
                <a:cs typeface="+mn-lt"/>
              </a:rPr>
              <a:t>Nastavnik</a:t>
            </a:r>
            <a:r>
              <a:rPr lang="en-US" b="1">
                <a:ea typeface="+mn-lt"/>
                <a:cs typeface="+mn-lt"/>
              </a:rPr>
              <a:t> deli </a:t>
            </a:r>
            <a:r>
              <a:rPr lang="en-US" b="1" err="1">
                <a:ea typeface="+mn-lt"/>
                <a:cs typeface="+mn-lt"/>
              </a:rPr>
              <a:t>prezentaciju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putem</a:t>
            </a:r>
            <a:r>
              <a:rPr lang="en-US" b="1">
                <a:ea typeface="+mn-lt"/>
                <a:cs typeface="+mn-lt"/>
              </a:rPr>
              <a:t> zoom </a:t>
            </a:r>
            <a:r>
              <a:rPr lang="en-US" b="1" err="1">
                <a:ea typeface="+mn-lt"/>
                <a:cs typeface="+mn-lt"/>
              </a:rPr>
              <a:t>platforme</a:t>
            </a:r>
            <a:r>
              <a:rPr lang="en-US" b="1">
                <a:ea typeface="+mn-lt"/>
                <a:cs typeface="+mn-lt"/>
              </a:rPr>
              <a:t> I</a:t>
            </a:r>
            <a:endParaRPr lang="en-US" b="1">
              <a:cs typeface="Calibri" panose="020F0502020204030204"/>
            </a:endParaRPr>
          </a:p>
          <a:p>
            <a:pPr algn="ctr"/>
            <a:r>
              <a:rPr lang="en-US" b="1" err="1">
                <a:ea typeface="+mn-lt"/>
                <a:cs typeface="+mn-lt"/>
              </a:rPr>
              <a:t>vodi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čas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postavljajući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pitanja</a:t>
            </a:r>
            <a:r>
              <a:rPr lang="en-US" b="1">
                <a:ea typeface="+mn-lt"/>
                <a:cs typeface="+mn-lt"/>
              </a:rPr>
              <a:t>. </a:t>
            </a:r>
            <a:r>
              <a:rPr lang="en-US" b="1" err="1">
                <a:ea typeface="+mn-lt"/>
                <a:cs typeface="+mn-lt"/>
              </a:rPr>
              <a:t>Učenici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odgovaraju</a:t>
            </a:r>
            <a:r>
              <a:rPr lang="en-US" b="1">
                <a:ea typeface="+mn-lt"/>
                <a:cs typeface="+mn-lt"/>
              </a:rPr>
              <a:t>, </a:t>
            </a:r>
            <a:r>
              <a:rPr lang="en-US" b="1" err="1">
                <a:ea typeface="+mn-lt"/>
                <a:cs typeface="+mn-lt"/>
              </a:rPr>
              <a:t>diskutuju</a:t>
            </a:r>
            <a:r>
              <a:rPr lang="en-US" b="1">
                <a:ea typeface="+mn-lt"/>
                <a:cs typeface="+mn-lt"/>
              </a:rPr>
              <a:t>, </a:t>
            </a:r>
            <a:r>
              <a:rPr lang="en-US" b="1" err="1">
                <a:ea typeface="+mn-lt"/>
                <a:cs typeface="+mn-lt"/>
              </a:rPr>
              <a:t>razmenjuju</a:t>
            </a:r>
            <a:endParaRPr lang="en-US" b="1" err="1">
              <a:cs typeface="Calibri" panose="020F0502020204030204"/>
            </a:endParaRPr>
          </a:p>
          <a:p>
            <a:pPr algn="ctr"/>
            <a:r>
              <a:rPr lang="en-US" b="1" err="1">
                <a:ea typeface="+mn-lt"/>
                <a:cs typeface="+mn-lt"/>
              </a:rPr>
              <a:t>misljenja</a:t>
            </a:r>
            <a:r>
              <a:rPr lang="en-US" b="1">
                <a:ea typeface="+mn-lt"/>
                <a:cs typeface="+mn-lt"/>
              </a:rPr>
              <a:t> pre </a:t>
            </a:r>
            <a:r>
              <a:rPr lang="en-US" b="1" err="1">
                <a:ea typeface="+mn-lt"/>
                <a:cs typeface="+mn-lt"/>
              </a:rPr>
              <a:t>nego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što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saznaju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tačan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odgovor</a:t>
            </a:r>
            <a:r>
              <a:rPr lang="en-US" b="1">
                <a:ea typeface="+mn-lt"/>
                <a:cs typeface="+mn-lt"/>
              </a:rPr>
              <a:t>. </a:t>
            </a:r>
            <a:r>
              <a:rPr lang="en-US" b="1" err="1">
                <a:ea typeface="+mn-lt"/>
                <a:cs typeface="+mn-lt"/>
              </a:rPr>
              <a:t>Jednim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klikom</a:t>
            </a:r>
            <a:endParaRPr lang="en-US" b="1" err="1">
              <a:cs typeface="Calibri" panose="020F0502020204030204"/>
            </a:endParaRPr>
          </a:p>
          <a:p>
            <a:pPr algn="ctr"/>
            <a:r>
              <a:rPr lang="en-US" b="1" err="1">
                <a:ea typeface="+mn-lt"/>
                <a:cs typeface="+mn-lt"/>
              </a:rPr>
              <a:t>pojavljuju</a:t>
            </a:r>
            <a:r>
              <a:rPr lang="en-US" b="1">
                <a:ea typeface="+mn-lt"/>
                <a:cs typeface="+mn-lt"/>
              </a:rPr>
              <a:t> se </a:t>
            </a:r>
            <a:r>
              <a:rPr lang="en-US" b="1" err="1">
                <a:ea typeface="+mn-lt"/>
                <a:cs typeface="+mn-lt"/>
              </a:rPr>
              <a:t>zanimljive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sličice</a:t>
            </a:r>
            <a:r>
              <a:rPr lang="en-US" b="1">
                <a:ea typeface="+mn-lt"/>
                <a:cs typeface="+mn-lt"/>
              </a:rPr>
              <a:t> I </a:t>
            </a:r>
            <a:r>
              <a:rPr lang="en-US" b="1" err="1">
                <a:ea typeface="+mn-lt"/>
                <a:cs typeface="+mn-lt"/>
              </a:rPr>
              <a:t>animacije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koje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ukazuju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na</a:t>
            </a:r>
            <a:r>
              <a:rPr lang="en-US" b="1">
                <a:ea typeface="+mn-lt"/>
                <a:cs typeface="+mn-lt"/>
              </a:rPr>
              <a:t> to da li je</a:t>
            </a:r>
            <a:endParaRPr lang="en-US" b="1">
              <a:cs typeface="Calibri" panose="020F0502020204030204"/>
            </a:endParaRPr>
          </a:p>
          <a:p>
            <a:pPr algn="ctr"/>
            <a:r>
              <a:rPr lang="en-US" b="1" err="1">
                <a:ea typeface="+mn-lt"/>
                <a:cs typeface="+mn-lt"/>
              </a:rPr>
              <a:t>odgovor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tačan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ili</a:t>
            </a:r>
            <a:r>
              <a:rPr lang="en-US" b="1">
                <a:ea typeface="+mn-lt"/>
                <a:cs typeface="+mn-lt"/>
              </a:rPr>
              <a:t> ne.</a:t>
            </a:r>
            <a:endParaRPr lang="en-US" b="1">
              <a:cs typeface="Calibri" panose="020F0502020204030204"/>
            </a:endParaRPr>
          </a:p>
        </p:txBody>
      </p:sp>
      <p:pic>
        <p:nvPicPr>
          <p:cNvPr id="4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2954077-DAE8-46FD-BB4F-B27578D13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2" y="3334842"/>
            <a:ext cx="2905125" cy="2607252"/>
          </a:xfrm>
          <a:prstGeom prst="rect">
            <a:avLst/>
          </a:prstGeom>
        </p:spPr>
      </p:pic>
      <p:pic>
        <p:nvPicPr>
          <p:cNvPr id="7" name="Picture 7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3E810038-2667-456A-BBFD-5BFE919FD2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1307" y="3452874"/>
            <a:ext cx="3314700" cy="2487558"/>
          </a:xfrm>
          <a:prstGeom prst="rect">
            <a:avLst/>
          </a:prstGeom>
        </p:spPr>
      </p:pic>
      <p:pic>
        <p:nvPicPr>
          <p:cNvPr id="8" name="Picture 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E67F234-4F6E-4BD6-9B7A-A72F38DBE2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741" y="2521548"/>
            <a:ext cx="5219700" cy="32241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09692B-B3D2-40BF-8136-F04107F9885C}"/>
              </a:ext>
            </a:extLst>
          </p:cNvPr>
          <p:cNvSpPr txBox="1"/>
          <p:nvPr/>
        </p:nvSpPr>
        <p:spPr>
          <a:xfrm>
            <a:off x="1369943" y="6223552"/>
            <a:ext cx="97088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 panose="020F0502020204030204"/>
                <a:hlinkClick r:id="rId7"/>
              </a:rPr>
              <a:t>https://view.genial.ly/5e94926082c07e0d8584cac2/learning-experience- challenges-untitled-genially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77431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ght sky with mountains far away on the horizon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9032" y="4948535"/>
            <a:ext cx="7197726" cy="1405467"/>
          </a:xfrm>
        </p:spPr>
        <p:txBody>
          <a:bodyPr>
            <a:normAutofit/>
          </a:bodyPr>
          <a:lstStyle/>
          <a:p>
            <a:pPr algn="l"/>
            <a:r>
              <a:rPr lang="en-US" b="1">
                <a:ea typeface="+mn-lt"/>
                <a:cs typeface="+mn-lt"/>
              </a:rPr>
              <a:t>Na časovima je obnavljanja korišćena je takodje interesantna opcija kviza </a:t>
            </a:r>
            <a:r>
              <a:rPr lang="en-US" b="1">
                <a:solidFill>
                  <a:srgbClr val="00B050"/>
                </a:solidFill>
                <a:latin typeface="Arial Black"/>
                <a:ea typeface="+mn-lt"/>
                <a:cs typeface="+mn-lt"/>
              </a:rPr>
              <a:t>tačno –</a:t>
            </a:r>
            <a:r>
              <a:rPr lang="en-US" b="1">
                <a:solidFill>
                  <a:srgbClr val="FF0000"/>
                </a:solidFill>
                <a:latin typeface="Arial Black"/>
                <a:ea typeface="+mn-lt"/>
                <a:cs typeface="+mn-lt"/>
              </a:rPr>
              <a:t>netačno</a:t>
            </a:r>
            <a:r>
              <a:rPr lang="en-US" b="1">
                <a:ea typeface="+mn-lt"/>
                <a:cs typeface="+mn-lt"/>
              </a:rPr>
              <a:t>. Učenici nakon izlaganja jednim klikom na opciju </a:t>
            </a:r>
            <a:r>
              <a:rPr lang="en-US" sz="1900" b="1">
                <a:solidFill>
                  <a:srgbClr val="00B050"/>
                </a:solidFill>
                <a:latin typeface="Arial Black"/>
                <a:ea typeface="+mn-lt"/>
                <a:cs typeface="+mn-lt"/>
              </a:rPr>
              <a:t>true</a:t>
            </a:r>
            <a:r>
              <a:rPr lang="en-US" sz="1900" b="1">
                <a:solidFill>
                  <a:srgbClr val="FFC000"/>
                </a:solidFill>
                <a:latin typeface="Arial Black"/>
                <a:ea typeface="+mn-lt"/>
                <a:cs typeface="+mn-lt"/>
              </a:rPr>
              <a:t> or </a:t>
            </a:r>
            <a:r>
              <a:rPr lang="en-US" sz="1900" b="1">
                <a:solidFill>
                  <a:srgbClr val="FF0000"/>
                </a:solidFill>
                <a:latin typeface="Arial Black"/>
                <a:ea typeface="+mn-lt"/>
                <a:cs typeface="+mn-lt"/>
              </a:rPr>
              <a:t>fAlse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sz="1700" b="1">
                <a:ea typeface="+mn-lt"/>
                <a:cs typeface="+mn-lt"/>
              </a:rPr>
              <a:t>dobijaju objašnjenje zasto je neki odgovor tačan ili netačan</a:t>
            </a:r>
            <a:r>
              <a:rPr lang="en-US" b="1">
                <a:ea typeface="+mn-lt"/>
                <a:cs typeface="+mn-lt"/>
              </a:rPr>
              <a:t>.</a:t>
            </a:r>
            <a:endParaRPr lang="en-US" b="1">
              <a:cs typeface="Calibri" panose="020F0502020204030204"/>
            </a:endParaRPr>
          </a:p>
        </p:txBody>
      </p:sp>
      <p:pic>
        <p:nvPicPr>
          <p:cNvPr id="4" name="Picture 5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22818429-ED9A-4B23-957E-EF5425AE4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175" y="267260"/>
            <a:ext cx="7610475" cy="427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15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ght sky with mountains far away on the horizon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6644" y="225792"/>
            <a:ext cx="7654926" cy="1405467"/>
          </a:xfrm>
        </p:spPr>
        <p:txBody>
          <a:bodyPr>
            <a:normAutofit/>
          </a:bodyPr>
          <a:lstStyle/>
          <a:p>
            <a:pPr algn="l"/>
            <a:r>
              <a:rPr lang="en-US" err="1">
                <a:latin typeface="Arial Black"/>
                <a:ea typeface="+mn-lt"/>
                <a:cs typeface="+mn-lt"/>
              </a:rPr>
              <a:t>Aplikacija</a:t>
            </a:r>
            <a:r>
              <a:rPr lang="en-US">
                <a:latin typeface="Arial Black"/>
                <a:ea typeface="+mn-lt"/>
                <a:cs typeface="+mn-lt"/>
              </a:rPr>
              <a:t> genially je </a:t>
            </a:r>
            <a:r>
              <a:rPr lang="en-US" err="1">
                <a:latin typeface="Arial Black"/>
                <a:ea typeface="+mn-lt"/>
                <a:cs typeface="+mn-lt"/>
              </a:rPr>
              <a:t>idealna</a:t>
            </a:r>
            <a:r>
              <a:rPr lang="en-US">
                <a:latin typeface="Arial Black"/>
                <a:ea typeface="+mn-lt"/>
                <a:cs typeface="+mn-lt"/>
              </a:rPr>
              <a:t> I za </a:t>
            </a:r>
            <a:r>
              <a:rPr lang="en-US" err="1">
                <a:solidFill>
                  <a:srgbClr val="0070C0"/>
                </a:solidFill>
                <a:latin typeface="Arial Black"/>
                <a:ea typeface="+mn-lt"/>
                <a:cs typeface="+mn-lt"/>
              </a:rPr>
              <a:t>domaći</a:t>
            </a:r>
            <a:r>
              <a:rPr lang="en-US">
                <a:solidFill>
                  <a:srgbClr val="0070C0"/>
                </a:solidFill>
                <a:latin typeface="Arial Black"/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70C0"/>
                </a:solidFill>
                <a:latin typeface="Arial Black"/>
                <a:ea typeface="+mn-lt"/>
                <a:cs typeface="+mn-lt"/>
              </a:rPr>
              <a:t>zadatak</a:t>
            </a:r>
            <a:r>
              <a:rPr lang="en-US">
                <a:latin typeface="Arial Black"/>
                <a:ea typeface="+mn-lt"/>
                <a:cs typeface="+mn-lt"/>
              </a:rPr>
              <a:t> </a:t>
            </a:r>
            <a:r>
              <a:rPr lang="en-US" err="1">
                <a:latin typeface="Arial Black"/>
                <a:ea typeface="+mn-lt"/>
                <a:cs typeface="+mn-lt"/>
              </a:rPr>
              <a:t>jer</a:t>
            </a:r>
            <a:r>
              <a:rPr lang="en-US">
                <a:latin typeface="Arial Black"/>
                <a:ea typeface="+mn-lt"/>
                <a:cs typeface="+mn-lt"/>
              </a:rPr>
              <a:t> </a:t>
            </a:r>
            <a:r>
              <a:rPr lang="en-US" err="1">
                <a:latin typeface="Arial Black"/>
                <a:ea typeface="+mn-lt"/>
                <a:cs typeface="+mn-lt"/>
              </a:rPr>
              <a:t>učenici</a:t>
            </a:r>
            <a:r>
              <a:rPr lang="en-US">
                <a:latin typeface="Arial Black"/>
                <a:ea typeface="+mn-lt"/>
                <a:cs typeface="+mn-lt"/>
              </a:rPr>
              <a:t> mogu koristeći </a:t>
            </a:r>
            <a:r>
              <a:rPr lang="en-US" err="1">
                <a:latin typeface="Arial Black"/>
                <a:ea typeface="+mn-lt"/>
                <a:cs typeface="+mn-lt"/>
              </a:rPr>
              <a:t>raspoložive</a:t>
            </a:r>
            <a:r>
              <a:rPr lang="en-US">
                <a:latin typeface="Arial Black"/>
                <a:ea typeface="+mn-lt"/>
                <a:cs typeface="+mn-lt"/>
              </a:rPr>
              <a:t> </a:t>
            </a:r>
            <a:r>
              <a:rPr lang="en-US" err="1">
                <a:latin typeface="Arial Black"/>
                <a:ea typeface="+mn-lt"/>
                <a:cs typeface="+mn-lt"/>
              </a:rPr>
              <a:t>kreativne</a:t>
            </a:r>
            <a:r>
              <a:rPr lang="en-US">
                <a:latin typeface="Arial Black"/>
                <a:ea typeface="+mn-lt"/>
                <a:cs typeface="+mn-lt"/>
              </a:rPr>
              <a:t> </a:t>
            </a:r>
            <a:r>
              <a:rPr lang="en-US" err="1">
                <a:latin typeface="Arial Black"/>
                <a:ea typeface="+mn-lt"/>
                <a:cs typeface="+mn-lt"/>
              </a:rPr>
              <a:t>alate</a:t>
            </a:r>
            <a:r>
              <a:rPr lang="en-US">
                <a:latin typeface="Arial Black"/>
                <a:ea typeface="+mn-lt"/>
                <a:cs typeface="+mn-lt"/>
              </a:rPr>
              <a:t> </a:t>
            </a:r>
            <a:r>
              <a:rPr lang="en-US" err="1">
                <a:latin typeface="Arial Black"/>
                <a:ea typeface="+mn-lt"/>
                <a:cs typeface="+mn-lt"/>
              </a:rPr>
              <a:t>aplikacije</a:t>
            </a:r>
            <a:r>
              <a:rPr lang="en-US">
                <a:latin typeface="Arial Black"/>
                <a:ea typeface="+mn-lt"/>
                <a:cs typeface="+mn-lt"/>
              </a:rPr>
              <a:t> </a:t>
            </a:r>
            <a:r>
              <a:rPr lang="en-US" err="1">
                <a:latin typeface="Arial Black"/>
                <a:ea typeface="+mn-lt"/>
                <a:cs typeface="+mn-lt"/>
              </a:rPr>
              <a:t>odgovoriti</a:t>
            </a:r>
            <a:r>
              <a:rPr lang="en-US">
                <a:latin typeface="Arial Black"/>
                <a:ea typeface="+mn-lt"/>
                <a:cs typeface="+mn-lt"/>
              </a:rPr>
              <a:t> </a:t>
            </a:r>
            <a:r>
              <a:rPr lang="en-US" err="1">
                <a:latin typeface="Arial Black"/>
                <a:ea typeface="+mn-lt"/>
                <a:cs typeface="+mn-lt"/>
              </a:rPr>
              <a:t>na</a:t>
            </a:r>
            <a:r>
              <a:rPr lang="en-US">
                <a:latin typeface="Arial Black"/>
                <a:ea typeface="+mn-lt"/>
                <a:cs typeface="+mn-lt"/>
              </a:rPr>
              <a:t> različite teme </a:t>
            </a:r>
            <a:r>
              <a:rPr lang="en-US" err="1">
                <a:latin typeface="Arial Black"/>
                <a:ea typeface="+mn-lt"/>
                <a:cs typeface="+mn-lt"/>
              </a:rPr>
              <a:t>putem</a:t>
            </a:r>
            <a:r>
              <a:rPr lang="en-US">
                <a:latin typeface="Arial Black"/>
                <a:ea typeface="+mn-lt"/>
                <a:cs typeface="+mn-lt"/>
              </a:rPr>
              <a:t> </a:t>
            </a:r>
            <a:r>
              <a:rPr lang="en-US" err="1">
                <a:latin typeface="Arial Black"/>
                <a:ea typeface="+mn-lt"/>
                <a:cs typeface="+mn-lt"/>
              </a:rPr>
              <a:t>pute</a:t>
            </a:r>
            <a:r>
              <a:rPr lang="en-US">
                <a:latin typeface="Arial Black"/>
                <a:ea typeface="+mn-lt"/>
                <a:cs typeface="+mn-lt"/>
              </a:rPr>
              <a:t> </a:t>
            </a:r>
            <a:r>
              <a:rPr lang="en-US" err="1">
                <a:latin typeface="Arial Black"/>
                <a:ea typeface="+mn-lt"/>
                <a:cs typeface="+mn-lt"/>
              </a:rPr>
              <a:t>prezentacija</a:t>
            </a:r>
            <a:r>
              <a:rPr lang="en-US">
                <a:latin typeface="Arial Black"/>
                <a:ea typeface="+mn-lt"/>
                <a:cs typeface="+mn-lt"/>
              </a:rPr>
              <a:t>, video </a:t>
            </a:r>
            <a:r>
              <a:rPr lang="en-US" err="1">
                <a:latin typeface="Arial Black"/>
                <a:ea typeface="+mn-lt"/>
                <a:cs typeface="+mn-lt"/>
              </a:rPr>
              <a:t>materijala</a:t>
            </a:r>
            <a:r>
              <a:rPr lang="en-US">
                <a:latin typeface="Arial Black"/>
                <a:ea typeface="+mn-lt"/>
                <a:cs typeface="+mn-lt"/>
              </a:rPr>
              <a:t> I </a:t>
            </a:r>
            <a:r>
              <a:rPr lang="en-US" err="1">
                <a:latin typeface="Arial Black"/>
                <a:ea typeface="+mn-lt"/>
                <a:cs typeface="+mn-lt"/>
              </a:rPr>
              <a:t>kviza</a:t>
            </a:r>
            <a:r>
              <a:rPr lang="en-US">
                <a:latin typeface="Arial Black"/>
                <a:ea typeface="+mn-lt"/>
                <a:cs typeface="+mn-lt"/>
              </a:rPr>
              <a:t>.</a:t>
            </a:r>
            <a:endParaRPr lang="en-US">
              <a:latin typeface="Arial Black"/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A525F-120C-40D8-9159-D9319A951F1B}"/>
              </a:ext>
            </a:extLst>
          </p:cNvPr>
          <p:cNvSpPr txBox="1"/>
          <p:nvPr/>
        </p:nvSpPr>
        <p:spPr>
          <a:xfrm>
            <a:off x="2123662" y="6264965"/>
            <a:ext cx="78452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  <a:hlinkClick r:id="rId4"/>
              </a:rPr>
              <a:t>https://view.genial.ly/5e8a0a1fba81d90dfb5bf4c2/presentation-podela-troskova</a:t>
            </a:r>
            <a:endParaRPr lang="en-US">
              <a:cs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FCD2316-97E8-4735-9C55-BA4267BD1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2728" y="1540063"/>
            <a:ext cx="4781550" cy="3417993"/>
          </a:xfrm>
          <a:prstGeom prst="rect">
            <a:avLst/>
          </a:prstGeom>
        </p:spPr>
      </p:pic>
      <p:pic>
        <p:nvPicPr>
          <p:cNvPr id="6" name="Picture 6" descr="A picture containing black&#10;&#10;Description generated with very high confidence">
            <a:extLst>
              <a:ext uri="{FF2B5EF4-FFF2-40B4-BE49-F238E27FC236}">
                <a16:creationId xmlns:a16="http://schemas.microsoft.com/office/drawing/2014/main" id="{E2C0D1AA-799D-4B3F-97A7-B067E63EC0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75" y="2696874"/>
            <a:ext cx="3562350" cy="3388302"/>
          </a:xfrm>
          <a:prstGeom prst="rect">
            <a:avLst/>
          </a:prstGeom>
        </p:spPr>
      </p:pic>
      <p:pic>
        <p:nvPicPr>
          <p:cNvPr id="7" name="Picture 7" descr="A picture containing monitor, clock&#10;&#10;Description generated with very high confidence">
            <a:extLst>
              <a:ext uri="{FF2B5EF4-FFF2-40B4-BE49-F238E27FC236}">
                <a16:creationId xmlns:a16="http://schemas.microsoft.com/office/drawing/2014/main" id="{532CDF8D-8504-4E8F-94E8-0D7A31FAFF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7750" y="2835900"/>
            <a:ext cx="3448050" cy="32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62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ght sky with mountains far away on the horizon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"/>
          <a:stretch/>
        </p:blipFill>
        <p:spPr>
          <a:xfrm>
            <a:off x="-9505" y="975"/>
            <a:ext cx="6095980" cy="3428025"/>
          </a:xfrm>
          <a:prstGeom prst="rect">
            <a:avLst/>
          </a:prstGeom>
        </p:spPr>
      </p:pic>
      <p:pic>
        <p:nvPicPr>
          <p:cNvPr id="4" name="Picture 5" descr="A picture containing object, mirror&#10;&#10;Description generated with very high confidence">
            <a:extLst>
              <a:ext uri="{FF2B5EF4-FFF2-40B4-BE49-F238E27FC236}">
                <a16:creationId xmlns:a16="http://schemas.microsoft.com/office/drawing/2014/main" id="{92222AFD-F24F-4D5C-9A2D-F1367F4BAC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71" r="17963" b="1"/>
          <a:stretch/>
        </p:blipFill>
        <p:spPr>
          <a:xfrm>
            <a:off x="-1590" y="3429000"/>
            <a:ext cx="609600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880591-BA07-4C92-8E95-14BA38953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" y="1786"/>
            <a:ext cx="12188825" cy="685621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9899" y="318557"/>
            <a:ext cx="4340225" cy="605366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200" b="1" err="1">
                <a:latin typeface="Arial Black"/>
                <a:ea typeface="+mn-lt"/>
                <a:cs typeface="+mn-lt"/>
              </a:rPr>
              <a:t>Samoevaluacija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časa</a:t>
            </a:r>
            <a:r>
              <a:rPr lang="en-US" sz="1200" b="1">
                <a:latin typeface="Arial Black"/>
                <a:ea typeface="+mn-lt"/>
                <a:cs typeface="+mn-lt"/>
              </a:rPr>
              <a:t> je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sastavni</a:t>
            </a:r>
            <a:r>
              <a:rPr lang="en-US" sz="1200" b="1">
                <a:latin typeface="Arial Black"/>
                <a:ea typeface="+mn-lt"/>
                <a:cs typeface="+mn-lt"/>
              </a:rPr>
              <a:t> deo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samorefleksije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tj</a:t>
            </a:r>
            <a:r>
              <a:rPr lang="en-US" sz="1200" b="1">
                <a:latin typeface="Arial Black"/>
                <a:ea typeface="+mn-lt"/>
                <a:cs typeface="+mn-lt"/>
              </a:rPr>
              <a:t>.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refleksije</a:t>
            </a:r>
            <a:r>
              <a:rPr lang="en-US" sz="1200" b="1">
                <a:latin typeface="Arial Black"/>
                <a:ea typeface="+mn-lt"/>
                <a:cs typeface="+mn-lt"/>
              </a:rPr>
              <a:t> o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svom</a:t>
            </a:r>
            <a:endParaRPr lang="en-US" sz="1200" b="1">
              <a:latin typeface="Arial Black"/>
              <a:cs typeface="Calibri"/>
            </a:endParaRPr>
          </a:p>
          <a:p>
            <a:pPr algn="l">
              <a:lnSpc>
                <a:spcPct val="90000"/>
              </a:lnSpc>
            </a:pPr>
            <a:r>
              <a:rPr lang="en-US" sz="1200" b="1" err="1">
                <a:latin typeface="Arial Black"/>
                <a:ea typeface="+mn-lt"/>
                <a:cs typeface="+mn-lt"/>
              </a:rPr>
              <a:t>radu</a:t>
            </a:r>
            <a:r>
              <a:rPr lang="en-US" sz="1200" b="1">
                <a:latin typeface="Arial Black"/>
                <a:ea typeface="+mn-lt"/>
                <a:cs typeface="+mn-lt"/>
              </a:rPr>
              <a:t>.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Samorefleksija</a:t>
            </a:r>
            <a:r>
              <a:rPr lang="en-US" sz="1200" b="1">
                <a:latin typeface="Arial Black"/>
                <a:ea typeface="+mn-lt"/>
                <a:cs typeface="+mn-lt"/>
              </a:rPr>
              <a:t> je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važan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kružni</a:t>
            </a:r>
            <a:r>
              <a:rPr lang="en-US" sz="1200" b="1">
                <a:latin typeface="Arial Black"/>
                <a:ea typeface="+mn-lt"/>
                <a:cs typeface="+mn-lt"/>
              </a:rPr>
              <a:t> process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koji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znači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sistemski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pristup</a:t>
            </a:r>
            <a:endParaRPr lang="en-US" sz="1200" b="1">
              <a:latin typeface="Arial Black"/>
              <a:cs typeface="Calibri"/>
            </a:endParaRPr>
          </a:p>
          <a:p>
            <a:pPr algn="l">
              <a:lnSpc>
                <a:spcPct val="90000"/>
              </a:lnSpc>
            </a:pPr>
            <a:r>
              <a:rPr lang="en-US" sz="1200" b="1">
                <a:latin typeface="Arial Black"/>
                <a:ea typeface="+mn-lt"/>
                <a:cs typeface="+mn-lt"/>
              </a:rPr>
              <a:t>I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analizi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časa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kao</a:t>
            </a:r>
            <a:r>
              <a:rPr lang="en-US" sz="1200" b="1">
                <a:latin typeface="Arial Black"/>
                <a:ea typeface="+mn-lt"/>
                <a:cs typeface="+mn-lt"/>
              </a:rPr>
              <a:t> I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mišljenje</a:t>
            </a:r>
            <a:r>
              <a:rPr lang="en-US" sz="1200" b="1">
                <a:latin typeface="Arial Black"/>
                <a:ea typeface="+mn-lt"/>
                <a:cs typeface="+mn-lt"/>
              </a:rPr>
              <a:t> I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zapažanje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učenika</a:t>
            </a:r>
            <a:r>
              <a:rPr lang="en-US" sz="1200" b="1">
                <a:latin typeface="Arial Black"/>
                <a:ea typeface="+mn-lt"/>
                <a:cs typeface="+mn-lt"/>
              </a:rPr>
              <a:t> o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samom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času</a:t>
            </a:r>
            <a:r>
              <a:rPr lang="en-US" sz="1200" b="1">
                <a:latin typeface="Arial Black"/>
                <a:ea typeface="+mn-lt"/>
                <a:cs typeface="+mn-lt"/>
              </a:rPr>
              <a:t>.</a:t>
            </a:r>
            <a:endParaRPr lang="en-US" sz="1200" b="1">
              <a:latin typeface="Arial Black"/>
              <a:cs typeface="Calibri"/>
            </a:endParaRPr>
          </a:p>
          <a:p>
            <a:pPr algn="l">
              <a:lnSpc>
                <a:spcPct val="90000"/>
              </a:lnSpc>
            </a:pPr>
            <a:r>
              <a:rPr lang="en-US" sz="1200" b="1">
                <a:latin typeface="Arial Black"/>
                <a:ea typeface="+mn-lt"/>
                <a:cs typeface="+mn-lt"/>
              </a:rPr>
              <a:t>Na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času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kvizova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znanja</a:t>
            </a:r>
            <a:r>
              <a:rPr lang="en-US" sz="1200" b="1">
                <a:latin typeface="Arial Black"/>
                <a:ea typeface="+mn-lt"/>
                <a:cs typeface="+mn-lt"/>
              </a:rPr>
              <a:t> za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samoevaluaciju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časa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korišćena</a:t>
            </a:r>
            <a:r>
              <a:rPr lang="en-US" sz="1200" b="1">
                <a:latin typeface="Arial Black"/>
                <a:ea typeface="+mn-lt"/>
                <a:cs typeface="+mn-lt"/>
              </a:rPr>
              <a:t> je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mogućnost</a:t>
            </a:r>
            <a:endParaRPr lang="en-US" sz="1200" b="1">
              <a:latin typeface="Arial Black"/>
              <a:cs typeface="Calibri"/>
            </a:endParaRPr>
          </a:p>
          <a:p>
            <a:pPr algn="l">
              <a:lnSpc>
                <a:spcPct val="90000"/>
              </a:lnSpc>
            </a:pPr>
            <a:r>
              <a:rPr lang="en-US" sz="1200" b="1" err="1">
                <a:latin typeface="Arial Black"/>
                <a:ea typeface="+mn-lt"/>
                <a:cs typeface="+mn-lt"/>
              </a:rPr>
              <a:t>aplikacije</a:t>
            </a:r>
            <a:r>
              <a:rPr lang="en-US" sz="1200" b="1">
                <a:latin typeface="Arial Black"/>
                <a:ea typeface="+mn-lt"/>
                <a:cs typeface="+mn-lt"/>
              </a:rPr>
              <a:t> zoom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tzv</a:t>
            </a:r>
            <a:r>
              <a:rPr lang="en-US" sz="1200" b="1">
                <a:latin typeface="Arial Black"/>
                <a:ea typeface="+mn-lt"/>
                <a:cs typeface="+mn-lt"/>
              </a:rPr>
              <a:t>. “ rise hand”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opcija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gde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učenici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koji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su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zadvoljni</a:t>
            </a:r>
            <a:endParaRPr lang="en-US" sz="1200" b="1">
              <a:latin typeface="Arial Black"/>
              <a:cs typeface="Calibri"/>
            </a:endParaRPr>
          </a:p>
          <a:p>
            <a:pPr algn="l">
              <a:lnSpc>
                <a:spcPct val="90000"/>
              </a:lnSpc>
            </a:pPr>
            <a:r>
              <a:rPr lang="en-US" sz="1200" b="1" err="1">
                <a:latin typeface="Arial Black"/>
                <a:ea typeface="+mn-lt"/>
                <a:cs typeface="+mn-lt"/>
              </a:rPr>
              <a:t>časom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klikom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na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opciju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podigni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ruku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izražavaju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svoje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mišljenje</a:t>
            </a:r>
            <a:r>
              <a:rPr lang="en-US" sz="1200" b="1">
                <a:latin typeface="Arial Black"/>
                <a:ea typeface="+mn-lt"/>
                <a:cs typeface="+mn-lt"/>
              </a:rPr>
              <a:t>. Na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taj</a:t>
            </a:r>
            <a:endParaRPr lang="en-US" sz="1200" b="1">
              <a:latin typeface="Arial Black"/>
              <a:cs typeface="Calibri"/>
            </a:endParaRPr>
          </a:p>
          <a:p>
            <a:pPr algn="l">
              <a:lnSpc>
                <a:spcPct val="90000"/>
              </a:lnSpc>
            </a:pPr>
            <a:r>
              <a:rPr lang="en-US" sz="1200" b="1" err="1">
                <a:latin typeface="Arial Black"/>
                <a:ea typeface="+mn-lt"/>
                <a:cs typeface="+mn-lt"/>
              </a:rPr>
              <a:t>način</a:t>
            </a:r>
            <a:r>
              <a:rPr lang="en-US" sz="1200" b="1">
                <a:latin typeface="Arial Black"/>
                <a:ea typeface="+mn-lt"/>
                <a:cs typeface="+mn-lt"/>
              </a:rPr>
              <a:t> se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moze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lako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utvrditi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stepen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zadovoljstva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učnika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realizovanim</a:t>
            </a:r>
            <a:endParaRPr lang="en-US" sz="1200" b="1">
              <a:latin typeface="Arial Black"/>
              <a:cs typeface="Calibri"/>
            </a:endParaRPr>
          </a:p>
          <a:p>
            <a:pPr algn="l">
              <a:lnSpc>
                <a:spcPct val="90000"/>
              </a:lnSpc>
            </a:pPr>
            <a:r>
              <a:rPr lang="en-US" sz="1200" b="1" err="1">
                <a:latin typeface="Arial Black"/>
                <a:ea typeface="+mn-lt"/>
                <a:cs typeface="+mn-lt"/>
              </a:rPr>
              <a:t>čassom</a:t>
            </a:r>
            <a:r>
              <a:rPr lang="en-US" sz="1200" b="1">
                <a:latin typeface="Arial Black"/>
                <a:ea typeface="+mn-lt"/>
                <a:cs typeface="+mn-lt"/>
              </a:rPr>
              <a:t>.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Učenici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koji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nisu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podigli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ruku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otvoreno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iznose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svoje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stavove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što</a:t>
            </a:r>
            <a:endParaRPr lang="en-US" sz="1200" b="1">
              <a:latin typeface="Arial Black"/>
              <a:cs typeface="Calibri"/>
            </a:endParaRPr>
          </a:p>
          <a:p>
            <a:pPr algn="l">
              <a:lnSpc>
                <a:spcPct val="90000"/>
              </a:lnSpc>
            </a:pPr>
            <a:r>
              <a:rPr lang="en-US" sz="1200" b="1" err="1">
                <a:latin typeface="Arial Black"/>
                <a:ea typeface="+mn-lt"/>
                <a:cs typeface="+mn-lt"/>
              </a:rPr>
              <a:t>omogućava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nastavniku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sagledavanj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nastave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iz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sasvim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nove</a:t>
            </a:r>
            <a:r>
              <a:rPr lang="en-US" sz="1200" b="1">
                <a:latin typeface="Arial Black"/>
                <a:ea typeface="+mn-lt"/>
                <a:cs typeface="+mn-lt"/>
              </a:rPr>
              <a:t> perspective.</a:t>
            </a:r>
            <a:endParaRPr lang="en-US" sz="1200" b="1">
              <a:latin typeface="Arial Black"/>
              <a:cs typeface="Calibri"/>
            </a:endParaRPr>
          </a:p>
          <a:p>
            <a:pPr algn="l">
              <a:lnSpc>
                <a:spcPct val="90000"/>
              </a:lnSpc>
            </a:pPr>
            <a:r>
              <a:rPr lang="en-US" sz="1200" b="1" err="1">
                <a:latin typeface="Arial Black"/>
                <a:ea typeface="+mn-lt"/>
                <a:cs typeface="+mn-lt"/>
              </a:rPr>
              <a:t>Ovaj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način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rada</a:t>
            </a:r>
            <a:r>
              <a:rPr lang="en-US" sz="1200" b="1">
                <a:latin typeface="Arial Black"/>
                <a:ea typeface="+mn-lt"/>
                <a:cs typeface="+mn-lt"/>
              </a:rPr>
              <a:t> je bio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meni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jako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koristan</a:t>
            </a:r>
            <a:r>
              <a:rPr lang="en-US" sz="1200" b="1">
                <a:latin typeface="Arial Black"/>
                <a:ea typeface="+mn-lt"/>
                <a:cs typeface="+mn-lt"/>
              </a:rPr>
              <a:t> da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pratim</a:t>
            </a:r>
            <a:r>
              <a:rPr lang="en-US" sz="1200" b="1">
                <a:latin typeface="Arial Black"/>
                <a:ea typeface="+mn-lt"/>
                <a:cs typeface="+mn-lt"/>
              </a:rPr>
              <a:t> ono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što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radim</a:t>
            </a:r>
            <a:r>
              <a:rPr lang="en-US" sz="1200" b="1">
                <a:latin typeface="Arial Black"/>
                <a:ea typeface="+mn-lt"/>
                <a:cs typeface="+mn-lt"/>
              </a:rPr>
              <a:t>,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kako</a:t>
            </a:r>
            <a:endParaRPr lang="en-US" sz="1200" b="1">
              <a:latin typeface="Arial Black"/>
              <a:cs typeface="Calibri"/>
            </a:endParaRPr>
          </a:p>
          <a:p>
            <a:pPr algn="l">
              <a:lnSpc>
                <a:spcPct val="90000"/>
              </a:lnSpc>
            </a:pPr>
            <a:r>
              <a:rPr lang="en-US" sz="1200" b="1" err="1">
                <a:latin typeface="Arial Black"/>
                <a:ea typeface="+mn-lt"/>
                <a:cs typeface="+mn-lt"/>
              </a:rPr>
              <a:t>radim</a:t>
            </a:r>
            <a:r>
              <a:rPr lang="en-US" sz="1200" b="1">
                <a:latin typeface="Arial Black"/>
                <a:ea typeface="+mn-lt"/>
                <a:cs typeface="+mn-lt"/>
              </a:rPr>
              <a:t> I da li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ima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efekta</a:t>
            </a:r>
            <a:r>
              <a:rPr lang="en-US" sz="1200" b="1">
                <a:latin typeface="Arial Black"/>
                <a:ea typeface="+mn-lt"/>
                <a:cs typeface="+mn-lt"/>
              </a:rPr>
              <a:t>?</a:t>
            </a:r>
            <a:endParaRPr lang="en-US" sz="1200" b="1">
              <a:latin typeface="Arial Black"/>
              <a:cs typeface="Calibri"/>
            </a:endParaRPr>
          </a:p>
          <a:p>
            <a:pPr algn="l">
              <a:lnSpc>
                <a:spcPct val="90000"/>
              </a:lnSpc>
            </a:pPr>
            <a:r>
              <a:rPr lang="en-US" sz="1200" b="1">
                <a:latin typeface="Arial Black"/>
                <a:ea typeface="+mn-lt"/>
                <a:cs typeface="+mn-lt"/>
              </a:rPr>
              <a:t>S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obzirom</a:t>
            </a:r>
            <a:r>
              <a:rPr lang="en-US" sz="1200" b="1">
                <a:latin typeface="Arial Black"/>
                <a:ea typeface="+mn-lt"/>
                <a:cs typeface="+mn-lt"/>
              </a:rPr>
              <a:t> da je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stepen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zadovoljstva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ušenika</a:t>
            </a:r>
            <a:r>
              <a:rPr lang="en-US" sz="1200" b="1">
                <a:latin typeface="Arial Black"/>
                <a:ea typeface="+mn-lt"/>
                <a:cs typeface="+mn-lt"/>
              </a:rPr>
              <a:t> bio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jako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velik</a:t>
            </a:r>
            <a:r>
              <a:rPr lang="en-US" sz="1200" b="1">
                <a:latin typeface="Arial Black"/>
                <a:ea typeface="+mn-lt"/>
                <a:cs typeface="+mn-lt"/>
              </a:rPr>
              <a:t>,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časovi</a:t>
            </a:r>
            <a:endParaRPr lang="en-US" sz="1200" b="1">
              <a:latin typeface="Arial Black"/>
              <a:cs typeface="Calibri"/>
            </a:endParaRPr>
          </a:p>
          <a:p>
            <a:pPr algn="l">
              <a:lnSpc>
                <a:spcPct val="90000"/>
              </a:lnSpc>
            </a:pPr>
            <a:r>
              <a:rPr lang="en-US" sz="1200" b="1" err="1">
                <a:latin typeface="Arial Black"/>
                <a:ea typeface="+mn-lt"/>
                <a:cs typeface="+mn-lt"/>
              </a:rPr>
              <a:t>obnavljanja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kroz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kviz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znanja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postigli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su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efekat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koji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sam</a:t>
            </a:r>
            <a:r>
              <a:rPr lang="en-US" sz="1200" b="1">
                <a:latin typeface="Arial Black"/>
                <a:ea typeface="+mn-lt"/>
                <a:cs typeface="+mn-lt"/>
              </a:rPr>
              <a:t> </a:t>
            </a:r>
            <a:r>
              <a:rPr lang="en-US" sz="1200" b="1" err="1">
                <a:latin typeface="Arial Black"/>
                <a:ea typeface="+mn-lt"/>
                <a:cs typeface="+mn-lt"/>
              </a:rPr>
              <a:t>želela</a:t>
            </a:r>
            <a:r>
              <a:rPr lang="en-US" sz="1200" b="1">
                <a:latin typeface="Arial Black"/>
                <a:ea typeface="+mn-lt"/>
                <a:cs typeface="+mn-lt"/>
              </a:rPr>
              <a:t>.</a:t>
            </a:r>
            <a:endParaRPr lang="en-US" sz="1200" b="1">
              <a:latin typeface="Arial Black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818556-A646-4273-8456-BD6847086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3733" y="0"/>
            <a:ext cx="680" cy="6858000"/>
          </a:xfrm>
          <a:prstGeom prst="line">
            <a:avLst/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3ED470-0C4E-48F1-B8F7-74EB87507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590" y="3426338"/>
            <a:ext cx="6087381" cy="0"/>
          </a:xfrm>
          <a:prstGeom prst="line">
            <a:avLst/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139783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BCB7C-A6FC-4118-9027-468ECFDE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758" y="1887008"/>
            <a:ext cx="5002742" cy="702740"/>
          </a:xfrm>
        </p:spPr>
        <p:txBody>
          <a:bodyPr>
            <a:normAutofit fontScale="90000"/>
          </a:bodyPr>
          <a:lstStyle/>
          <a:p>
            <a:r>
              <a:rPr lang="en-US" sz="4000" b="1" err="1">
                <a:latin typeface="Arial Black"/>
                <a:cs typeface="Calibri Light"/>
              </a:rPr>
              <a:t>Hvala</a:t>
            </a:r>
            <a:r>
              <a:rPr lang="en-US" sz="4000" b="1">
                <a:latin typeface="Arial Black"/>
                <a:cs typeface="Calibri Light"/>
              </a:rPr>
              <a:t> </a:t>
            </a:r>
            <a:r>
              <a:rPr lang="en-US" sz="4000" b="1" err="1">
                <a:latin typeface="Arial Black"/>
                <a:cs typeface="Calibri Light"/>
              </a:rPr>
              <a:t>na</a:t>
            </a:r>
            <a:r>
              <a:rPr lang="en-US" sz="4000" b="1">
                <a:latin typeface="Arial Black"/>
                <a:cs typeface="Calibri Light"/>
              </a:rPr>
              <a:t> </a:t>
            </a:r>
            <a:r>
              <a:rPr lang="en-US" sz="4000" b="1" err="1">
                <a:latin typeface="Arial Black"/>
                <a:cs typeface="Calibri Light"/>
              </a:rPr>
              <a:t>pažnji</a:t>
            </a:r>
            <a:r>
              <a:rPr lang="en-US" sz="4000" b="1">
                <a:latin typeface="Arial Black"/>
                <a:cs typeface="Calibri Light"/>
              </a:rPr>
              <a:t>!</a:t>
            </a:r>
          </a:p>
        </p:txBody>
      </p:sp>
      <p:pic>
        <p:nvPicPr>
          <p:cNvPr id="4" name="Picture 5" descr="A close up of a keyboard&#10;&#10;Description generated with very high confidence">
            <a:extLst>
              <a:ext uri="{FF2B5EF4-FFF2-40B4-BE49-F238E27FC236}">
                <a16:creationId xmlns:a16="http://schemas.microsoft.com/office/drawing/2014/main" id="{C09D2344-1473-4BC3-A327-E3E9F528C6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809"/>
          <a:stretch/>
        </p:blipFill>
        <p:spPr>
          <a:xfrm>
            <a:off x="551392" y="3973323"/>
            <a:ext cx="5084232" cy="2187953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A screen shot of a computer&#10;&#10;Description generated with high confidence">
            <a:extLst>
              <a:ext uri="{FF2B5EF4-FFF2-40B4-BE49-F238E27FC236}">
                <a16:creationId xmlns:a16="http://schemas.microsoft.com/office/drawing/2014/main" id="{01420D53-1469-41AA-9350-ABCF14EFB9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19" r="-1" b="6062"/>
          <a:stretch/>
        </p:blipFill>
        <p:spPr>
          <a:xfrm>
            <a:off x="6723269" y="1984252"/>
            <a:ext cx="4531690" cy="3158682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66D2AD-45B3-4580-A691-E5968F9B53A6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D5B2D66-8E18-46D7-967B-1A3B48ACF553}">
  <ds:schemaRefs>
    <ds:schemaRef ds:uri="71af3243-3dd4-4a8d-8c0d-dd76da1f02a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BFE41CA-01C7-4999-9BC7-050FDE7EA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8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Celestial</vt:lpstr>
      <vt:lpstr>Nastava na daljinu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Design</dc:title>
  <dc:creator/>
  <cp:revision>1</cp:revision>
  <dcterms:created xsi:type="dcterms:W3CDTF">2020-05-25T20:53:42Z</dcterms:created>
  <dcterms:modified xsi:type="dcterms:W3CDTF">2020-05-26T23:32:14Z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